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65"/>
  </p:notesMasterIdLst>
  <p:handoutMasterIdLst>
    <p:handoutMasterId r:id="rId66"/>
  </p:handoutMasterIdLst>
  <p:sldIdLst>
    <p:sldId id="619" r:id="rId4"/>
    <p:sldId id="827" r:id="rId5"/>
    <p:sldId id="835" r:id="rId6"/>
    <p:sldId id="801" r:id="rId7"/>
    <p:sldId id="802" r:id="rId8"/>
    <p:sldId id="803" r:id="rId9"/>
    <p:sldId id="804" r:id="rId10"/>
    <p:sldId id="807" r:id="rId11"/>
    <p:sldId id="806" r:id="rId12"/>
    <p:sldId id="826" r:id="rId13"/>
    <p:sldId id="829" r:id="rId14"/>
    <p:sldId id="830" r:id="rId15"/>
    <p:sldId id="831" r:id="rId16"/>
    <p:sldId id="832" r:id="rId17"/>
    <p:sldId id="833" r:id="rId18"/>
    <p:sldId id="825" r:id="rId19"/>
    <p:sldId id="727" r:id="rId20"/>
    <p:sldId id="734" r:id="rId21"/>
    <p:sldId id="729" r:id="rId22"/>
    <p:sldId id="725" r:id="rId23"/>
    <p:sldId id="818" r:id="rId24"/>
    <p:sldId id="819" r:id="rId25"/>
    <p:sldId id="820" r:id="rId26"/>
    <p:sldId id="744" r:id="rId27"/>
    <p:sldId id="733" r:id="rId28"/>
    <p:sldId id="761" r:id="rId29"/>
    <p:sldId id="735" r:id="rId30"/>
    <p:sldId id="837" r:id="rId31"/>
    <p:sldId id="834" r:id="rId32"/>
    <p:sldId id="838" r:id="rId33"/>
    <p:sldId id="810" r:id="rId34"/>
    <p:sldId id="836" r:id="rId35"/>
    <p:sldId id="737" r:id="rId36"/>
    <p:sldId id="778" r:id="rId37"/>
    <p:sldId id="786" r:id="rId38"/>
    <p:sldId id="787" r:id="rId39"/>
    <p:sldId id="788" r:id="rId40"/>
    <p:sldId id="780" r:id="rId41"/>
    <p:sldId id="781" r:id="rId42"/>
    <p:sldId id="784" r:id="rId43"/>
    <p:sldId id="782" r:id="rId44"/>
    <p:sldId id="783" r:id="rId45"/>
    <p:sldId id="779" r:id="rId46"/>
    <p:sldId id="785" r:id="rId47"/>
    <p:sldId id="790" r:id="rId48"/>
    <p:sldId id="789" r:id="rId49"/>
    <p:sldId id="709" r:id="rId50"/>
    <p:sldId id="757" r:id="rId51"/>
    <p:sldId id="839" r:id="rId52"/>
    <p:sldId id="770" r:id="rId53"/>
    <p:sldId id="722" r:id="rId54"/>
    <p:sldId id="759" r:id="rId55"/>
    <p:sldId id="752" r:id="rId56"/>
    <p:sldId id="750" r:id="rId57"/>
    <p:sldId id="751" r:id="rId58"/>
    <p:sldId id="749" r:id="rId59"/>
    <p:sldId id="738" r:id="rId60"/>
    <p:sldId id="821" r:id="rId61"/>
    <p:sldId id="822" r:id="rId62"/>
    <p:sldId id="823" r:id="rId63"/>
    <p:sldId id="824" r:id="rId64"/>
  </p:sldIdLst>
  <p:sldSz cx="12187238" cy="6859588"/>
  <p:notesSz cx="6858000" cy="9144000"/>
  <p:embeddedFontLst>
    <p:embeddedFont>
      <p:font typeface="Segoe Light" charset="0"/>
      <p:regular r:id="rId67"/>
      <p:italic r:id="rId68"/>
    </p:embeddedFont>
    <p:embeddedFont>
      <p:font typeface="ＭＳ Ｐゴシック" pitchFamily="34" charset="-128"/>
      <p:regular r:id="rId69"/>
    </p:embeddedFont>
    <p:embeddedFont>
      <p:font typeface="Segoe UI" pitchFamily="34" charset="0"/>
      <p:regular r:id="rId70"/>
      <p:bold r:id="rId71"/>
      <p:italic r:id="rId72"/>
      <p:boldItalic r:id="rId73"/>
    </p:embeddedFont>
    <p:embeddedFont>
      <p:font typeface="Segoe UI Light" pitchFamily="34" charset="0"/>
      <p:regular r:id="rId74"/>
    </p:embeddedFont>
    <p:embeddedFont>
      <p:font typeface="Consolas" pitchFamily="49" charset="0"/>
      <p:regular r:id="rId75"/>
      <p:bold r:id="rId76"/>
      <p:italic r:id="rId77"/>
      <p:boldItalic r:id="rId78"/>
    </p:embeddedFont>
  </p:embeddedFontLst>
  <p:defaultTextStyle>
    <a:defPPr>
      <a:defRPr lang="en-US"/>
    </a:defPPr>
    <a:lvl1pPr marL="0" algn="l" defTabSz="1110591" rtl="0" eaLnBrk="1" latinLnBrk="0" hangingPunct="1">
      <a:defRPr sz="2100" kern="1200">
        <a:solidFill>
          <a:schemeClr val="tx1"/>
        </a:solidFill>
        <a:latin typeface="+mn-lt"/>
        <a:ea typeface="+mn-ea"/>
        <a:cs typeface="+mn-cs"/>
      </a:defRPr>
    </a:lvl1pPr>
    <a:lvl2pPr marL="555294" algn="l" defTabSz="1110591" rtl="0" eaLnBrk="1" latinLnBrk="0" hangingPunct="1">
      <a:defRPr sz="2100" kern="1200">
        <a:solidFill>
          <a:schemeClr val="tx1"/>
        </a:solidFill>
        <a:latin typeface="+mn-lt"/>
        <a:ea typeface="+mn-ea"/>
        <a:cs typeface="+mn-cs"/>
      </a:defRPr>
    </a:lvl2pPr>
    <a:lvl3pPr marL="1110591" algn="l" defTabSz="1110591" rtl="0" eaLnBrk="1" latinLnBrk="0" hangingPunct="1">
      <a:defRPr sz="2100" kern="1200">
        <a:solidFill>
          <a:schemeClr val="tx1"/>
        </a:solidFill>
        <a:latin typeface="+mn-lt"/>
        <a:ea typeface="+mn-ea"/>
        <a:cs typeface="+mn-cs"/>
      </a:defRPr>
    </a:lvl3pPr>
    <a:lvl4pPr marL="1665882" algn="l" defTabSz="1110591" rtl="0" eaLnBrk="1" latinLnBrk="0" hangingPunct="1">
      <a:defRPr sz="2100" kern="1200">
        <a:solidFill>
          <a:schemeClr val="tx1"/>
        </a:solidFill>
        <a:latin typeface="+mn-lt"/>
        <a:ea typeface="+mn-ea"/>
        <a:cs typeface="+mn-cs"/>
      </a:defRPr>
    </a:lvl4pPr>
    <a:lvl5pPr marL="2221174" algn="l" defTabSz="1110591" rtl="0" eaLnBrk="1" latinLnBrk="0" hangingPunct="1">
      <a:defRPr sz="2100" kern="1200">
        <a:solidFill>
          <a:schemeClr val="tx1"/>
        </a:solidFill>
        <a:latin typeface="+mn-lt"/>
        <a:ea typeface="+mn-ea"/>
        <a:cs typeface="+mn-cs"/>
      </a:defRPr>
    </a:lvl5pPr>
    <a:lvl6pPr marL="2776474" algn="l" defTabSz="1110591" rtl="0" eaLnBrk="1" latinLnBrk="0" hangingPunct="1">
      <a:defRPr sz="2100" kern="1200">
        <a:solidFill>
          <a:schemeClr val="tx1"/>
        </a:solidFill>
        <a:latin typeface="+mn-lt"/>
        <a:ea typeface="+mn-ea"/>
        <a:cs typeface="+mn-cs"/>
      </a:defRPr>
    </a:lvl6pPr>
    <a:lvl7pPr marL="3331763" algn="l" defTabSz="1110591" rtl="0" eaLnBrk="1" latinLnBrk="0" hangingPunct="1">
      <a:defRPr sz="2100" kern="1200">
        <a:solidFill>
          <a:schemeClr val="tx1"/>
        </a:solidFill>
        <a:latin typeface="+mn-lt"/>
        <a:ea typeface="+mn-ea"/>
        <a:cs typeface="+mn-cs"/>
      </a:defRPr>
    </a:lvl7pPr>
    <a:lvl8pPr marL="3887056" algn="l" defTabSz="1110591" rtl="0" eaLnBrk="1" latinLnBrk="0" hangingPunct="1">
      <a:defRPr sz="2100" kern="1200">
        <a:solidFill>
          <a:schemeClr val="tx1"/>
        </a:solidFill>
        <a:latin typeface="+mn-lt"/>
        <a:ea typeface="+mn-ea"/>
        <a:cs typeface="+mn-cs"/>
      </a:defRPr>
    </a:lvl8pPr>
    <a:lvl9pPr marL="4442349" algn="l" defTabSz="1110591"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p:scale>
          <a:sx n="70" d="100"/>
          <a:sy n="70" d="100"/>
        </p:scale>
        <p:origin x="-840" y="-180"/>
      </p:cViewPr>
      <p:guideLst>
        <p:guide orient="horz" pos="144"/>
        <p:guide orient="horz" pos="1201"/>
        <p:guide orient="horz" pos="2736"/>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4.xml"/><Relationship Id="rId71"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94866432"/>
        <c:axId val="96084736"/>
      </c:lineChart>
      <c:catAx>
        <c:axId val="94866432"/>
        <c:scaling>
          <c:orientation val="minMax"/>
        </c:scaling>
        <c:delete val="0"/>
        <c:axPos val="b"/>
        <c:majorTickMark val="out"/>
        <c:minorTickMark val="none"/>
        <c:tickLblPos val="nextTo"/>
        <c:crossAx val="96084736"/>
        <c:crosses val="autoZero"/>
        <c:auto val="1"/>
        <c:lblAlgn val="ctr"/>
        <c:lblOffset val="100"/>
        <c:noMultiLvlLbl val="0"/>
      </c:catAx>
      <c:valAx>
        <c:axId val="96084736"/>
        <c:scaling>
          <c:orientation val="minMax"/>
        </c:scaling>
        <c:delete val="1"/>
        <c:axPos val="l"/>
        <c:numFmt formatCode="General" sourceLinked="1"/>
        <c:majorTickMark val="out"/>
        <c:minorTickMark val="none"/>
        <c:tickLblPos val="nextTo"/>
        <c:crossAx val="94866432"/>
        <c:crosses val="autoZero"/>
        <c:crossBetween val="between"/>
      </c:valAx>
      <c:spPr>
        <a:noFill/>
        <a:ln w="25400">
          <a:noFill/>
        </a:ln>
      </c:spPr>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5/2/2013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5/2/2013</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5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686" indent="-128540" algn="l" defTabSz="1110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473" indent="-139790" algn="l" defTabSz="1110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466" indent="-178349" algn="l" defTabSz="1110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7140" indent="-139790" algn="l" defTabSz="1110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6474" algn="l" defTabSz="1110591" rtl="0" eaLnBrk="1" latinLnBrk="0" hangingPunct="1">
      <a:defRPr sz="1500" kern="1200">
        <a:solidFill>
          <a:schemeClr val="tx1"/>
        </a:solidFill>
        <a:latin typeface="+mn-lt"/>
        <a:ea typeface="+mn-ea"/>
        <a:cs typeface="+mn-cs"/>
      </a:defRPr>
    </a:lvl6pPr>
    <a:lvl7pPr marL="3331763" algn="l" defTabSz="1110591" rtl="0" eaLnBrk="1" latinLnBrk="0" hangingPunct="1">
      <a:defRPr sz="1500" kern="1200">
        <a:solidFill>
          <a:schemeClr val="tx1"/>
        </a:solidFill>
        <a:latin typeface="+mn-lt"/>
        <a:ea typeface="+mn-ea"/>
        <a:cs typeface="+mn-cs"/>
      </a:defRPr>
    </a:lvl7pPr>
    <a:lvl8pPr marL="3887056" algn="l" defTabSz="1110591" rtl="0" eaLnBrk="1" latinLnBrk="0" hangingPunct="1">
      <a:defRPr sz="1500" kern="1200">
        <a:solidFill>
          <a:schemeClr val="tx1"/>
        </a:solidFill>
        <a:latin typeface="+mn-lt"/>
        <a:ea typeface="+mn-ea"/>
        <a:cs typeface="+mn-cs"/>
      </a:defRPr>
    </a:lvl8pPr>
    <a:lvl9pPr marL="4442349" algn="l" defTabSz="11105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17</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18</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3"/>
            <a:ext cx="10241216" cy="1523850"/>
          </a:xfrm>
        </p:spPr>
        <p:txBody>
          <a:bodyPr anchor="ctr">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294" indent="0" algn="ctr">
              <a:buNone/>
              <a:defRPr>
                <a:solidFill>
                  <a:schemeClr val="tx1">
                    <a:tint val="75000"/>
                  </a:schemeClr>
                </a:solidFill>
              </a:defRPr>
            </a:lvl2pPr>
            <a:lvl3pPr marL="1110591" indent="0" algn="ctr">
              <a:buNone/>
              <a:defRPr>
                <a:solidFill>
                  <a:schemeClr val="tx1">
                    <a:tint val="75000"/>
                  </a:schemeClr>
                </a:solidFill>
              </a:defRPr>
            </a:lvl3pPr>
            <a:lvl4pPr marL="1665882" indent="0" algn="ctr">
              <a:buNone/>
              <a:defRPr>
                <a:solidFill>
                  <a:schemeClr val="tx1">
                    <a:tint val="75000"/>
                  </a:schemeClr>
                </a:solidFill>
              </a:defRPr>
            </a:lvl4pPr>
            <a:lvl5pPr marL="2221174" indent="0" algn="ctr">
              <a:buNone/>
              <a:defRPr>
                <a:solidFill>
                  <a:schemeClr val="tx1">
                    <a:tint val="75000"/>
                  </a:schemeClr>
                </a:solidFill>
              </a:defRPr>
            </a:lvl5pPr>
            <a:lvl6pPr marL="2776474" indent="0" algn="ctr">
              <a:buNone/>
              <a:defRPr>
                <a:solidFill>
                  <a:schemeClr val="tx1">
                    <a:tint val="75000"/>
                  </a:schemeClr>
                </a:solidFill>
              </a:defRPr>
            </a:lvl6pPr>
            <a:lvl7pPr marL="3331763" indent="0" algn="ctr">
              <a:buNone/>
              <a:defRPr>
                <a:solidFill>
                  <a:schemeClr val="tx1">
                    <a:tint val="75000"/>
                  </a:schemeClr>
                </a:solidFill>
              </a:defRPr>
            </a:lvl7pPr>
            <a:lvl8pPr marL="3887056" indent="0" algn="ctr">
              <a:buNone/>
              <a:defRPr>
                <a:solidFill>
                  <a:schemeClr val="tx1">
                    <a:tint val="75000"/>
                  </a:schemeClr>
                </a:solidFill>
              </a:defRPr>
            </a:lvl8pPr>
            <a:lvl9pPr marL="444234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4"/>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57"/>
            <a:ext cx="9630542" cy="886397"/>
          </a:xfrm>
        </p:spPr>
        <p:txBody>
          <a:bodyPr anchor="b" anchorCtr="0"/>
          <a:lstStyle>
            <a:lvl1pPr>
              <a:defRPr sz="6400" spc="-134"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3"/>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7" y="4"/>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808" tIns="40808" rIns="40808" bIns="40808" numCol="1" spcCol="0" rtlCol="0" fromWordArt="0" anchor="ctr" anchorCtr="0" forceAA="0" compatLnSpc="1">
            <a:prstTxWarp prst="textNoShape">
              <a:avLst/>
            </a:prstTxWarp>
            <a:noAutofit/>
          </a:bodyPr>
          <a:lstStyle/>
          <a:p>
            <a:pPr algn="ctr" defTabSz="815896"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54"/>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2"/>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2"/>
            <a:ext cx="11147562" cy="1094146"/>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56"/>
            <a:ext cx="11147562" cy="678647"/>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39"/>
            <a:ext cx="11147562" cy="1818959"/>
          </a:xfrm>
          <a:prstGeom prst="rect">
            <a:avLst/>
          </a:prstGeom>
        </p:spPr>
        <p:txBody>
          <a:bodyPr/>
          <a:lstStyle>
            <a:lvl1pPr marL="253635" indent="-253635">
              <a:buFont typeface="Wingdings" pitchFamily="2" charset="2"/>
              <a:buChar char=""/>
              <a:defRPr sz="3600">
                <a:solidFill>
                  <a:schemeClr val="tx1"/>
                </a:solidFill>
              </a:defRPr>
            </a:lvl1pPr>
            <a:lvl2pPr marL="461927" indent="-208292">
              <a:buFont typeface="Wingdings" pitchFamily="2" charset="2"/>
              <a:buChar char=""/>
              <a:defRPr>
                <a:solidFill>
                  <a:schemeClr val="tx1"/>
                </a:solidFill>
                <a:latin typeface="+mn-lt"/>
              </a:defRPr>
            </a:lvl2pPr>
            <a:lvl3pPr marL="661715" indent="-199791">
              <a:buFont typeface="Wingdings" pitchFamily="2" charset="2"/>
              <a:buChar char=""/>
              <a:tabLst/>
              <a:defRPr>
                <a:solidFill>
                  <a:schemeClr val="tx1"/>
                </a:solidFill>
                <a:latin typeface="+mn-lt"/>
              </a:defRPr>
            </a:lvl3pPr>
            <a:lvl4pPr marL="816163" indent="-154447">
              <a:buFont typeface="Wingdings" pitchFamily="2" charset="2"/>
              <a:buChar char=""/>
              <a:defRPr>
                <a:solidFill>
                  <a:schemeClr val="tx1"/>
                </a:solidFill>
                <a:latin typeface="+mn-lt"/>
              </a:defRPr>
            </a:lvl4pPr>
            <a:lvl5pPr marL="970612" indent="-154447">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661993"/>
          </a:xfrm>
        </p:spPr>
        <p:txBody>
          <a:bodyPr>
            <a:spAutoFit/>
          </a:bodyPr>
          <a:lstStyle>
            <a:lvl1pPr marL="260719" indent="-260719">
              <a:spcBef>
                <a:spcPts val="1071"/>
              </a:spcBef>
              <a:buClr>
                <a:schemeClr val="tx1"/>
              </a:buClr>
              <a:buFont typeface="Wingdings" pitchFamily="2" charset="2"/>
              <a:buChar char=""/>
              <a:defRPr lang="en-US" dirty="0" smtClean="0"/>
            </a:lvl1pPr>
            <a:lvl2pPr marL="464760" indent="-204040">
              <a:defRPr sz="1800">
                <a:solidFill>
                  <a:schemeClr val="tx1"/>
                </a:solidFill>
              </a:defRPr>
            </a:lvl2pPr>
            <a:lvl3pPr marL="612122" indent="-147363">
              <a:tabLst/>
              <a:defRPr sz="1800">
                <a:solidFill>
                  <a:schemeClr val="tx1"/>
                </a:solidFill>
              </a:defRPr>
            </a:lvl3pPr>
            <a:lvl4pPr marL="770821" indent="-158699">
              <a:defRPr>
                <a:solidFill>
                  <a:schemeClr val="tx1"/>
                </a:solidFill>
              </a:defRPr>
            </a:lvl4pPr>
            <a:lvl5pPr marL="918185" indent="-147363">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661993"/>
          </a:xfrm>
        </p:spPr>
        <p:txBody>
          <a:bodyPr>
            <a:spAutoFit/>
          </a:bodyPr>
          <a:lstStyle>
            <a:lvl1pPr marL="260719" indent="-260719">
              <a:spcBef>
                <a:spcPts val="1071"/>
              </a:spcBef>
              <a:buClr>
                <a:schemeClr val="tx1"/>
              </a:buClr>
              <a:buFont typeface="Wingdings" pitchFamily="2" charset="2"/>
              <a:buChar char=""/>
              <a:defRPr>
                <a:solidFill>
                  <a:schemeClr val="tx1"/>
                </a:solidFill>
              </a:defRPr>
            </a:lvl1pPr>
            <a:lvl2pPr marL="464760" indent="-204040">
              <a:defRPr sz="1800">
                <a:solidFill>
                  <a:schemeClr val="tx1"/>
                </a:solidFill>
              </a:defRPr>
            </a:lvl2pPr>
            <a:lvl3pPr marL="612122" indent="-147363">
              <a:tabLst/>
              <a:defRPr sz="1800">
                <a:solidFill>
                  <a:schemeClr val="tx1"/>
                </a:solidFill>
              </a:defRPr>
            </a:lvl3pPr>
            <a:lvl4pPr marL="770821" indent="-158699">
              <a:defRPr>
                <a:solidFill>
                  <a:schemeClr val="tx1"/>
                </a:solidFill>
              </a:defRPr>
            </a:lvl4pPr>
            <a:lvl5pPr marL="918185" indent="-147363">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35"/>
            <a:ext cx="11150736" cy="1722010"/>
          </a:xfrm>
        </p:spPr>
        <p:txBody>
          <a:bodyPr/>
          <a:lstStyle>
            <a:lvl1pPr marL="0" indent="0">
              <a:buNone/>
              <a:defRPr sz="2900">
                <a:solidFill>
                  <a:schemeClr val="tx1"/>
                </a:solidFill>
                <a:latin typeface="Consolas" pitchFamily="49" charset="0"/>
                <a:cs typeface="Consolas" pitchFamily="49" charset="0"/>
              </a:defRPr>
            </a:lvl1pPr>
            <a:lvl2pPr marL="303227" indent="0">
              <a:buNone/>
              <a:defRPr>
                <a:solidFill>
                  <a:schemeClr val="tx1"/>
                </a:solidFill>
                <a:latin typeface="Consolas" pitchFamily="49" charset="0"/>
                <a:cs typeface="Consolas" pitchFamily="49" charset="0"/>
              </a:defRPr>
            </a:lvl2pPr>
            <a:lvl3pPr marL="511521" indent="0">
              <a:buNone/>
              <a:defRPr>
                <a:solidFill>
                  <a:schemeClr val="tx1"/>
                </a:solidFill>
                <a:latin typeface="Consolas" pitchFamily="49" charset="0"/>
                <a:cs typeface="Consolas" pitchFamily="49" charset="0"/>
              </a:defRPr>
            </a:lvl3pPr>
            <a:lvl4pPr marL="712726" indent="0">
              <a:buNone/>
              <a:defRPr>
                <a:solidFill>
                  <a:schemeClr val="tx1"/>
                </a:solidFill>
                <a:latin typeface="Consolas" pitchFamily="49" charset="0"/>
                <a:cs typeface="Consolas" pitchFamily="49" charset="0"/>
              </a:defRPr>
            </a:lvl4pPr>
            <a:lvl5pPr marL="919602"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08"/>
            <a:ext cx="6585796" cy="123111"/>
          </a:xfrm>
          <a:prstGeom prst="rect">
            <a:avLst/>
          </a:prstGeom>
          <a:noFill/>
        </p:spPr>
        <p:txBody>
          <a:bodyPr wrap="square" lIns="0" tIns="0" rIns="0" bIns="0" rtlCol="0">
            <a:spAutoFit/>
          </a:bodyPr>
          <a:lstStyle/>
          <a:p>
            <a:pPr algn="ctr" defTabSz="816130"/>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91"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17"/>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9"/>
            <a:ext cx="10789877" cy="1523846"/>
          </a:xfrm>
        </p:spPr>
        <p:txBody>
          <a:bodyPr anchor="ctr" anchorCtr="0">
            <a:noAutofit/>
          </a:bodyPr>
          <a:lstStyle>
            <a:lvl1pPr>
              <a:lnSpc>
                <a:spcPct val="90000"/>
              </a:lnSpc>
              <a:defRPr sz="58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4"/>
            <a:ext cx="11171635" cy="678647"/>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07320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6"/>
            <a:ext cx="11147562" cy="678647"/>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47"/>
            <a:ext cx="11147562" cy="1763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096"/>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933" indent="-412933">
              <a:lnSpc>
                <a:spcPct val="90000"/>
              </a:lnSpc>
              <a:defRPr sz="3500"/>
            </a:lvl1pPr>
            <a:lvl2pPr marL="817836" indent="-395263">
              <a:lnSpc>
                <a:spcPct val="90000"/>
              </a:lnSpc>
              <a:defRPr sz="2900"/>
            </a:lvl2pPr>
            <a:lvl3pPr marL="1158468" indent="-350270">
              <a:lnSpc>
                <a:spcPct val="90000"/>
              </a:lnSpc>
              <a:defRPr sz="2400"/>
            </a:lvl3pPr>
            <a:lvl4pPr marL="1491067" indent="-332599">
              <a:lnSpc>
                <a:spcPct val="90000"/>
              </a:lnSpc>
              <a:defRPr sz="2100"/>
            </a:lvl4pPr>
            <a:lvl5pPr marL="1841338" indent="-34063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578" indent="-422578">
              <a:lnSpc>
                <a:spcPct val="90000"/>
              </a:lnSpc>
              <a:defRPr sz="3500"/>
            </a:lvl1pPr>
            <a:lvl2pPr marL="817836" indent="-412933">
              <a:lnSpc>
                <a:spcPct val="90000"/>
              </a:lnSpc>
              <a:defRPr sz="2900"/>
            </a:lvl2pPr>
            <a:lvl3pPr marL="1168109" indent="-367946">
              <a:lnSpc>
                <a:spcPct val="90000"/>
              </a:lnSpc>
              <a:defRPr sz="2400"/>
            </a:lvl3pPr>
            <a:lvl4pPr marL="1491067" indent="-322957">
              <a:lnSpc>
                <a:spcPct val="90000"/>
              </a:lnSpc>
              <a:defRPr sz="2100"/>
            </a:lvl4pPr>
            <a:lvl5pPr marL="1841338" indent="-332599">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42720"/>
            <a:ext cx="5485686" cy="415498"/>
          </a:xfrm>
        </p:spPr>
        <p:txBody>
          <a:bodyPr anchor="b"/>
          <a:lstStyle>
            <a:lvl1pPr marL="0" indent="0">
              <a:lnSpc>
                <a:spcPct val="90000"/>
              </a:lnSpc>
              <a:spcBef>
                <a:spcPts val="0"/>
              </a:spcBef>
              <a:buNone/>
              <a:defRPr sz="3000" b="1"/>
            </a:lvl1pPr>
            <a:lvl2pPr marL="555294" indent="0">
              <a:buNone/>
              <a:defRPr sz="2400" b="1"/>
            </a:lvl2pPr>
            <a:lvl3pPr marL="1110591" indent="0">
              <a:buNone/>
              <a:defRPr sz="2100" b="1"/>
            </a:lvl3pPr>
            <a:lvl4pPr marL="1665882" indent="0">
              <a:buNone/>
              <a:defRPr sz="1900" b="1"/>
            </a:lvl4pPr>
            <a:lvl5pPr marL="2221174" indent="0">
              <a:buNone/>
              <a:defRPr sz="1900" b="1"/>
            </a:lvl5pPr>
            <a:lvl6pPr marL="2776474" indent="0">
              <a:buNone/>
              <a:defRPr sz="1900" b="1"/>
            </a:lvl6pPr>
            <a:lvl7pPr marL="3331763" indent="0">
              <a:buNone/>
              <a:defRPr sz="1900" b="1"/>
            </a:lvl7pPr>
            <a:lvl8pPr marL="3887056" indent="0">
              <a:buNone/>
              <a:defRPr sz="1900" b="1"/>
            </a:lvl8pPr>
            <a:lvl9pPr marL="4442349"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8"/>
            <a:ext cx="5484257" cy="1874359"/>
          </a:xfrm>
        </p:spPr>
        <p:txBody>
          <a:bodyPr/>
          <a:lstStyle>
            <a:lvl1pPr marL="342241" indent="-342241">
              <a:defRPr sz="2900"/>
            </a:lvl1pPr>
            <a:lvl2pPr marL="682869" indent="-322957">
              <a:defRPr sz="2400"/>
            </a:lvl2pPr>
            <a:lvl3pPr marL="988153" indent="-295643">
              <a:defRPr sz="2100"/>
            </a:lvl3pPr>
            <a:lvl4pPr marL="1275761" indent="-277970">
              <a:defRPr sz="2100"/>
            </a:lvl4pPr>
            <a:lvl5pPr marL="1553736" indent="-25065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42720"/>
            <a:ext cx="5485686" cy="415498"/>
          </a:xfrm>
        </p:spPr>
        <p:txBody>
          <a:bodyPr anchor="b"/>
          <a:lstStyle>
            <a:lvl1pPr marL="0" indent="0">
              <a:lnSpc>
                <a:spcPct val="90000"/>
              </a:lnSpc>
              <a:spcBef>
                <a:spcPts val="0"/>
              </a:spcBef>
              <a:buNone/>
              <a:defRPr sz="3000" b="1"/>
            </a:lvl1pPr>
            <a:lvl2pPr marL="555294" indent="0">
              <a:buNone/>
              <a:defRPr sz="2400" b="1"/>
            </a:lvl2pPr>
            <a:lvl3pPr marL="1110591" indent="0">
              <a:buNone/>
              <a:defRPr sz="2100" b="1"/>
            </a:lvl3pPr>
            <a:lvl4pPr marL="1665882" indent="0">
              <a:buNone/>
              <a:defRPr sz="1900" b="1"/>
            </a:lvl4pPr>
            <a:lvl5pPr marL="2221174" indent="0">
              <a:buNone/>
              <a:defRPr sz="1900" b="1"/>
            </a:lvl5pPr>
            <a:lvl6pPr marL="2776474" indent="0">
              <a:buNone/>
              <a:defRPr sz="1900" b="1"/>
            </a:lvl6pPr>
            <a:lvl7pPr marL="3331763" indent="0">
              <a:buNone/>
              <a:defRPr sz="1900" b="1"/>
            </a:lvl7pPr>
            <a:lvl8pPr marL="3887056" indent="0">
              <a:buNone/>
              <a:defRPr sz="1900" b="1"/>
            </a:lvl8pPr>
            <a:lvl9pPr marL="4442349"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8"/>
            <a:ext cx="5485686" cy="1874359"/>
          </a:xfrm>
        </p:spPr>
        <p:txBody>
          <a:bodyPr/>
          <a:lstStyle>
            <a:lvl1pPr marL="359913" indent="-359913">
              <a:defRPr sz="2900"/>
            </a:lvl1pPr>
            <a:lvl2pPr marL="692511" indent="-332599">
              <a:defRPr sz="2400"/>
            </a:lvl2pPr>
            <a:lvl3pPr marL="997796" indent="-297251">
              <a:defRPr sz="2100"/>
            </a:lvl3pPr>
            <a:lvl4pPr marL="1275761" indent="-287611">
              <a:defRPr sz="2100"/>
            </a:lvl4pPr>
            <a:lvl5pPr marL="1553736" indent="-26832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747897"/>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47897"/>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Lst>
  <p:transition>
    <p:fade/>
  </p:transition>
  <p:timing>
    <p:tnLst>
      <p:par>
        <p:cTn id="1" dur="indefinite" restart="never" nodeType="tmRoot"/>
      </p:par>
    </p:tnLst>
  </p:timing>
  <p:txStyles>
    <p:titleStyle>
      <a:lvl1pPr algn="l" defTabSz="1110591" rtl="0" eaLnBrk="1" latinLnBrk="0" hangingPunct="1">
        <a:lnSpc>
          <a:spcPct val="90000"/>
        </a:lnSpc>
        <a:spcBef>
          <a:spcPct val="0"/>
        </a:spcBef>
        <a:buNone/>
        <a:defRPr lang="en-US" sz="54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9173" indent="-559173" algn="l" defTabSz="1110591"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9289" indent="-480117" algn="l" defTabSz="1110591"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9048" indent="-489755" algn="l" defTabSz="1110591"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9392" indent="-420342" algn="l" defTabSz="11105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8165" indent="-408775" algn="l" defTabSz="11105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4115"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9411"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4704"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9996"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591" rtl="0" eaLnBrk="1" latinLnBrk="0" hangingPunct="1">
        <a:defRPr sz="2100" kern="1200">
          <a:solidFill>
            <a:schemeClr val="tx1"/>
          </a:solidFill>
          <a:latin typeface="+mn-lt"/>
          <a:ea typeface="+mn-ea"/>
          <a:cs typeface="+mn-cs"/>
        </a:defRPr>
      </a:lvl1pPr>
      <a:lvl2pPr marL="555294" algn="l" defTabSz="1110591" rtl="0" eaLnBrk="1" latinLnBrk="0" hangingPunct="1">
        <a:defRPr sz="2100" kern="1200">
          <a:solidFill>
            <a:schemeClr val="tx1"/>
          </a:solidFill>
          <a:latin typeface="+mn-lt"/>
          <a:ea typeface="+mn-ea"/>
          <a:cs typeface="+mn-cs"/>
        </a:defRPr>
      </a:lvl2pPr>
      <a:lvl3pPr marL="1110591" algn="l" defTabSz="1110591" rtl="0" eaLnBrk="1" latinLnBrk="0" hangingPunct="1">
        <a:defRPr sz="2100" kern="1200">
          <a:solidFill>
            <a:schemeClr val="tx1"/>
          </a:solidFill>
          <a:latin typeface="+mn-lt"/>
          <a:ea typeface="+mn-ea"/>
          <a:cs typeface="+mn-cs"/>
        </a:defRPr>
      </a:lvl3pPr>
      <a:lvl4pPr marL="1665882" algn="l" defTabSz="1110591" rtl="0" eaLnBrk="1" latinLnBrk="0" hangingPunct="1">
        <a:defRPr sz="2100" kern="1200">
          <a:solidFill>
            <a:schemeClr val="tx1"/>
          </a:solidFill>
          <a:latin typeface="+mn-lt"/>
          <a:ea typeface="+mn-ea"/>
          <a:cs typeface="+mn-cs"/>
        </a:defRPr>
      </a:lvl4pPr>
      <a:lvl5pPr marL="2221174" algn="l" defTabSz="1110591" rtl="0" eaLnBrk="1" latinLnBrk="0" hangingPunct="1">
        <a:defRPr sz="2100" kern="1200">
          <a:solidFill>
            <a:schemeClr val="tx1"/>
          </a:solidFill>
          <a:latin typeface="+mn-lt"/>
          <a:ea typeface="+mn-ea"/>
          <a:cs typeface="+mn-cs"/>
        </a:defRPr>
      </a:lvl5pPr>
      <a:lvl6pPr marL="2776474" algn="l" defTabSz="1110591" rtl="0" eaLnBrk="1" latinLnBrk="0" hangingPunct="1">
        <a:defRPr sz="2100" kern="1200">
          <a:solidFill>
            <a:schemeClr val="tx1"/>
          </a:solidFill>
          <a:latin typeface="+mn-lt"/>
          <a:ea typeface="+mn-ea"/>
          <a:cs typeface="+mn-cs"/>
        </a:defRPr>
      </a:lvl6pPr>
      <a:lvl7pPr marL="3331763" algn="l" defTabSz="1110591" rtl="0" eaLnBrk="1" latinLnBrk="0" hangingPunct="1">
        <a:defRPr sz="2100" kern="1200">
          <a:solidFill>
            <a:schemeClr val="tx1"/>
          </a:solidFill>
          <a:latin typeface="+mn-lt"/>
          <a:ea typeface="+mn-ea"/>
          <a:cs typeface="+mn-cs"/>
        </a:defRPr>
      </a:lvl7pPr>
      <a:lvl8pPr marL="3887056" algn="l" defTabSz="1110591" rtl="0" eaLnBrk="1" latinLnBrk="0" hangingPunct="1">
        <a:defRPr sz="2100" kern="1200">
          <a:solidFill>
            <a:schemeClr val="tx1"/>
          </a:solidFill>
          <a:latin typeface="+mn-lt"/>
          <a:ea typeface="+mn-ea"/>
          <a:cs typeface="+mn-cs"/>
        </a:defRPr>
      </a:lvl8pPr>
      <a:lvl9pPr marL="4442349" algn="l" defTabSz="111059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5"/>
            <a:ext cx="12187238" cy="5559581"/>
          </a:xfrm>
          <a:prstGeom prst="rect">
            <a:avLst/>
          </a:prstGeom>
        </p:spPr>
      </p:pic>
      <p:sp>
        <p:nvSpPr>
          <p:cNvPr id="2" name="Title Placeholder 1"/>
          <p:cNvSpPr>
            <a:spLocks noGrp="1"/>
          </p:cNvSpPr>
          <p:nvPr>
            <p:ph type="title"/>
          </p:nvPr>
        </p:nvSpPr>
        <p:spPr>
          <a:xfrm>
            <a:off x="519045" y="228655"/>
            <a:ext cx="11147562"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67"/>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591" rtl="0" eaLnBrk="1" latinLnBrk="0" hangingPunct="1">
        <a:lnSpc>
          <a:spcPct val="90000"/>
        </a:lnSpc>
        <a:spcBef>
          <a:spcPct val="0"/>
        </a:spcBef>
        <a:buNone/>
        <a:defRPr lang="en-US" sz="54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5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566" indent="-9639" algn="l" defTabSz="111059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490" indent="-9639" algn="l" defTabSz="1110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8787" indent="9639" algn="l" defTabSz="1110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2081" indent="0" algn="l" defTabSz="1110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4115"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9411"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4704"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9996"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591" rtl="0" eaLnBrk="1" latinLnBrk="0" hangingPunct="1">
        <a:defRPr sz="2100" kern="1200">
          <a:solidFill>
            <a:schemeClr val="tx1"/>
          </a:solidFill>
          <a:latin typeface="+mn-lt"/>
          <a:ea typeface="+mn-ea"/>
          <a:cs typeface="+mn-cs"/>
        </a:defRPr>
      </a:lvl1pPr>
      <a:lvl2pPr marL="555294" algn="l" defTabSz="1110591" rtl="0" eaLnBrk="1" latinLnBrk="0" hangingPunct="1">
        <a:defRPr sz="2100" kern="1200">
          <a:solidFill>
            <a:schemeClr val="tx1"/>
          </a:solidFill>
          <a:latin typeface="+mn-lt"/>
          <a:ea typeface="+mn-ea"/>
          <a:cs typeface="+mn-cs"/>
        </a:defRPr>
      </a:lvl2pPr>
      <a:lvl3pPr marL="1110591" algn="l" defTabSz="1110591" rtl="0" eaLnBrk="1" latinLnBrk="0" hangingPunct="1">
        <a:defRPr sz="2100" kern="1200">
          <a:solidFill>
            <a:schemeClr val="tx1"/>
          </a:solidFill>
          <a:latin typeface="+mn-lt"/>
          <a:ea typeface="+mn-ea"/>
          <a:cs typeface="+mn-cs"/>
        </a:defRPr>
      </a:lvl3pPr>
      <a:lvl4pPr marL="1665882" algn="l" defTabSz="1110591" rtl="0" eaLnBrk="1" latinLnBrk="0" hangingPunct="1">
        <a:defRPr sz="2100" kern="1200">
          <a:solidFill>
            <a:schemeClr val="tx1"/>
          </a:solidFill>
          <a:latin typeface="+mn-lt"/>
          <a:ea typeface="+mn-ea"/>
          <a:cs typeface="+mn-cs"/>
        </a:defRPr>
      </a:lvl4pPr>
      <a:lvl5pPr marL="2221174" algn="l" defTabSz="1110591" rtl="0" eaLnBrk="1" latinLnBrk="0" hangingPunct="1">
        <a:defRPr sz="2100" kern="1200">
          <a:solidFill>
            <a:schemeClr val="tx1"/>
          </a:solidFill>
          <a:latin typeface="+mn-lt"/>
          <a:ea typeface="+mn-ea"/>
          <a:cs typeface="+mn-cs"/>
        </a:defRPr>
      </a:lvl5pPr>
      <a:lvl6pPr marL="2776474" algn="l" defTabSz="1110591" rtl="0" eaLnBrk="1" latinLnBrk="0" hangingPunct="1">
        <a:defRPr sz="2100" kern="1200">
          <a:solidFill>
            <a:schemeClr val="tx1"/>
          </a:solidFill>
          <a:latin typeface="+mn-lt"/>
          <a:ea typeface="+mn-ea"/>
          <a:cs typeface="+mn-cs"/>
        </a:defRPr>
      </a:lvl6pPr>
      <a:lvl7pPr marL="3331763" algn="l" defTabSz="1110591" rtl="0" eaLnBrk="1" latinLnBrk="0" hangingPunct="1">
        <a:defRPr sz="2100" kern="1200">
          <a:solidFill>
            <a:schemeClr val="tx1"/>
          </a:solidFill>
          <a:latin typeface="+mn-lt"/>
          <a:ea typeface="+mn-ea"/>
          <a:cs typeface="+mn-cs"/>
        </a:defRPr>
      </a:lvl7pPr>
      <a:lvl8pPr marL="3887056" algn="l" defTabSz="1110591" rtl="0" eaLnBrk="1" latinLnBrk="0" hangingPunct="1">
        <a:defRPr sz="2100" kern="1200">
          <a:solidFill>
            <a:schemeClr val="tx1"/>
          </a:solidFill>
          <a:latin typeface="+mn-lt"/>
          <a:ea typeface="+mn-ea"/>
          <a:cs typeface="+mn-cs"/>
        </a:defRPr>
      </a:lvl8pPr>
      <a:lvl9pPr marL="4442349" algn="l" defTabSz="11105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3"/>
            <a:ext cx="11147562" cy="67864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40"/>
            <a:ext cx="11150736" cy="176356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757"/>
            <a:ext cx="2133322" cy="273907"/>
          </a:xfrm>
          <a:prstGeom prst="rect">
            <a:avLst/>
          </a:prstGeom>
        </p:spPr>
        <p:txBody>
          <a:bodyPr vert="horz" lIns="81617" tIns="40808" rIns="81617" bIns="40808" rtlCol="0" anchor="ctr"/>
          <a:lstStyle>
            <a:lvl1pPr algn="l">
              <a:defRPr sz="1100">
                <a:solidFill>
                  <a:schemeClr val="tx1"/>
                </a:solidFill>
              </a:defRPr>
            </a:lvl1pPr>
          </a:lstStyle>
          <a:p>
            <a:pPr defTabSz="816130"/>
            <a:fld id="{20CE17AF-4091-48A7-8681-C3B1BE5CA3B0}" type="datetime1">
              <a:rPr lang="en-GB" smtClean="0">
                <a:solidFill>
                  <a:srgbClr val="FFFFFF"/>
                </a:solidFill>
              </a:rPr>
              <a:pPr defTabSz="816130"/>
              <a:t>02/05/2013</a:t>
            </a:fld>
            <a:endParaRPr lang="en-GB" dirty="0">
              <a:solidFill>
                <a:srgbClr val="FFFFFF"/>
              </a:solidFill>
            </a:endParaRPr>
          </a:p>
        </p:txBody>
      </p:sp>
      <p:sp>
        <p:nvSpPr>
          <p:cNvPr id="7" name="Footer Placeholder 4"/>
          <p:cNvSpPr>
            <a:spLocks noGrp="1"/>
          </p:cNvSpPr>
          <p:nvPr>
            <p:ph type="ftr" sz="quarter" idx="3"/>
          </p:nvPr>
        </p:nvSpPr>
        <p:spPr>
          <a:xfrm>
            <a:off x="3123793" y="6407757"/>
            <a:ext cx="5889637" cy="273907"/>
          </a:xfrm>
          <a:prstGeom prst="rect">
            <a:avLst/>
          </a:prstGeom>
        </p:spPr>
        <p:txBody>
          <a:bodyPr vert="horz" lIns="81617" tIns="40808" rIns="81617" bIns="40808" rtlCol="0" anchor="ctr"/>
          <a:lstStyle>
            <a:lvl1pPr algn="ctr">
              <a:defRPr sz="1100">
                <a:solidFill>
                  <a:schemeClr val="tx1"/>
                </a:solidFill>
              </a:defRPr>
            </a:lvl1pPr>
          </a:lstStyle>
          <a:p>
            <a:pPr defTabSz="816130"/>
            <a:endParaRPr lang="en-GB" dirty="0">
              <a:solidFill>
                <a:srgbClr val="FFFFFF"/>
              </a:solidFill>
            </a:endParaRPr>
          </a:p>
        </p:txBody>
      </p:sp>
      <p:sp>
        <p:nvSpPr>
          <p:cNvPr id="8" name="Slide Number Placeholder 5"/>
          <p:cNvSpPr>
            <a:spLocks noGrp="1"/>
          </p:cNvSpPr>
          <p:nvPr>
            <p:ph type="sldNum" sz="quarter" idx="4"/>
          </p:nvPr>
        </p:nvSpPr>
        <p:spPr>
          <a:xfrm>
            <a:off x="9533289" y="6407757"/>
            <a:ext cx="2133322" cy="273907"/>
          </a:xfrm>
          <a:prstGeom prst="rect">
            <a:avLst/>
          </a:prstGeom>
        </p:spPr>
        <p:txBody>
          <a:bodyPr vert="horz" lIns="81617" tIns="40808" rIns="81617" bIns="40808" rtlCol="0" anchor="ctr"/>
          <a:lstStyle>
            <a:lvl1pPr algn="r">
              <a:defRPr sz="1100">
                <a:solidFill>
                  <a:schemeClr val="tx1"/>
                </a:solidFill>
              </a:defRPr>
            </a:lvl1pPr>
          </a:lstStyle>
          <a:p>
            <a:pPr defTabSz="816130"/>
            <a:fld id="{66F9B19E-23E9-4120-A06C-57F6EDB783B3}" type="slidenum">
              <a:rPr lang="en-GB" smtClean="0">
                <a:solidFill>
                  <a:srgbClr val="FFFFFF"/>
                </a:solidFill>
              </a:rPr>
              <a:pPr defTabSz="816130"/>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6130"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227" marR="0" indent="-303227" algn="l" defTabSz="816130"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521" marR="0" indent="-208292" algn="l" defTabSz="816130"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726" marR="0" indent="-201206" algn="l" defTabSz="816130" rtl="0" eaLnBrk="1" fontAlgn="auto" latinLnBrk="0" hangingPunct="1">
        <a:lnSpc>
          <a:spcPct val="90000"/>
        </a:lnSpc>
        <a:spcBef>
          <a:spcPct val="20000"/>
        </a:spcBef>
        <a:spcAft>
          <a:spcPts val="0"/>
        </a:spcAft>
        <a:buClrTx/>
        <a:buSzPct val="90000"/>
        <a:buFont typeface="Wingdings" pitchFamily="2" charset="2"/>
        <a:buChar char=""/>
        <a:tabLst>
          <a:tab pos="712726" algn="l"/>
        </a:tabLst>
        <a:defRPr sz="2100" kern="1200" spc="0" baseline="0">
          <a:solidFill>
            <a:schemeClr val="tx2"/>
          </a:solidFill>
          <a:latin typeface="+mn-lt"/>
          <a:ea typeface="+mn-ea"/>
          <a:cs typeface="+mn-cs"/>
        </a:defRPr>
      </a:lvl3pPr>
      <a:lvl4pPr marL="919602" marR="0" indent="-206873" algn="l" defTabSz="81613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4pPr>
      <a:lvl5pPr marL="1120808" marR="0" indent="-201206" algn="l" defTabSz="816130" rtl="0" eaLnBrk="1" fontAlgn="auto" latinLnBrk="0" hangingPunct="1">
        <a:lnSpc>
          <a:spcPct val="90000"/>
        </a:lnSpc>
        <a:spcBef>
          <a:spcPct val="20000"/>
        </a:spcBef>
        <a:spcAft>
          <a:spcPts val="0"/>
        </a:spcAft>
        <a:buClrTx/>
        <a:buSzPct val="90000"/>
        <a:buFont typeface="Wingdings" pitchFamily="2" charset="2"/>
        <a:buChar char=""/>
        <a:tabLst>
          <a:tab pos="1120808" algn="l"/>
        </a:tabLst>
        <a:defRPr sz="1800" kern="1200" spc="0" baseline="0">
          <a:solidFill>
            <a:schemeClr val="tx2"/>
          </a:solidFill>
          <a:latin typeface="+mn-lt"/>
          <a:ea typeface="+mn-ea"/>
          <a:cs typeface="+mn-cs"/>
        </a:defRPr>
      </a:lvl5pPr>
      <a:lvl6pPr marL="2244360" indent="-204032" algn="l" defTabSz="81613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425" indent="-204032" algn="l" defTabSz="81613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490" indent="-204032" algn="l" defTabSz="81613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557" indent="-204032" algn="l" defTabSz="81613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130" rtl="0" eaLnBrk="1" latinLnBrk="0" hangingPunct="1">
        <a:defRPr sz="1700" kern="1200">
          <a:solidFill>
            <a:schemeClr val="tx1"/>
          </a:solidFill>
          <a:latin typeface="+mn-lt"/>
          <a:ea typeface="+mn-ea"/>
          <a:cs typeface="+mn-cs"/>
        </a:defRPr>
      </a:lvl1pPr>
      <a:lvl2pPr marL="408066" algn="l" defTabSz="816130" rtl="0" eaLnBrk="1" latinLnBrk="0" hangingPunct="1">
        <a:defRPr sz="1700" kern="1200">
          <a:solidFill>
            <a:schemeClr val="tx1"/>
          </a:solidFill>
          <a:latin typeface="+mn-lt"/>
          <a:ea typeface="+mn-ea"/>
          <a:cs typeface="+mn-cs"/>
        </a:defRPr>
      </a:lvl2pPr>
      <a:lvl3pPr marL="816130" algn="l" defTabSz="816130" rtl="0" eaLnBrk="1" latinLnBrk="0" hangingPunct="1">
        <a:defRPr sz="1700" kern="1200">
          <a:solidFill>
            <a:schemeClr val="tx1"/>
          </a:solidFill>
          <a:latin typeface="+mn-lt"/>
          <a:ea typeface="+mn-ea"/>
          <a:cs typeface="+mn-cs"/>
        </a:defRPr>
      </a:lvl3pPr>
      <a:lvl4pPr marL="1224197" algn="l" defTabSz="816130" rtl="0" eaLnBrk="1" latinLnBrk="0" hangingPunct="1">
        <a:defRPr sz="1700" kern="1200">
          <a:solidFill>
            <a:schemeClr val="tx1"/>
          </a:solidFill>
          <a:latin typeface="+mn-lt"/>
          <a:ea typeface="+mn-ea"/>
          <a:cs typeface="+mn-cs"/>
        </a:defRPr>
      </a:lvl4pPr>
      <a:lvl5pPr marL="1632262" algn="l" defTabSz="816130" rtl="0" eaLnBrk="1" latinLnBrk="0" hangingPunct="1">
        <a:defRPr sz="1700" kern="1200">
          <a:solidFill>
            <a:schemeClr val="tx1"/>
          </a:solidFill>
          <a:latin typeface="+mn-lt"/>
          <a:ea typeface="+mn-ea"/>
          <a:cs typeface="+mn-cs"/>
        </a:defRPr>
      </a:lvl5pPr>
      <a:lvl6pPr marL="2040327" algn="l" defTabSz="816130" rtl="0" eaLnBrk="1" latinLnBrk="0" hangingPunct="1">
        <a:defRPr sz="1700" kern="1200">
          <a:solidFill>
            <a:schemeClr val="tx1"/>
          </a:solidFill>
          <a:latin typeface="+mn-lt"/>
          <a:ea typeface="+mn-ea"/>
          <a:cs typeface="+mn-cs"/>
        </a:defRPr>
      </a:lvl6pPr>
      <a:lvl7pPr marL="2448394" algn="l" defTabSz="816130" rtl="0" eaLnBrk="1" latinLnBrk="0" hangingPunct="1">
        <a:defRPr sz="1700" kern="1200">
          <a:solidFill>
            <a:schemeClr val="tx1"/>
          </a:solidFill>
          <a:latin typeface="+mn-lt"/>
          <a:ea typeface="+mn-ea"/>
          <a:cs typeface="+mn-cs"/>
        </a:defRPr>
      </a:lvl7pPr>
      <a:lvl8pPr marL="2856459" algn="l" defTabSz="816130" rtl="0" eaLnBrk="1" latinLnBrk="0" hangingPunct="1">
        <a:defRPr sz="1700" kern="1200">
          <a:solidFill>
            <a:schemeClr val="tx1"/>
          </a:solidFill>
          <a:latin typeface="+mn-lt"/>
          <a:ea typeface="+mn-ea"/>
          <a:cs typeface="+mn-cs"/>
        </a:defRPr>
      </a:lvl8pPr>
      <a:lvl9pPr marL="3264523" algn="l" defTabSz="81613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clear-lines.com/blog/post/Simplify-data-with-SVD-and-MathNET-in-FSharp.aspx"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21.png"/><Relationship Id="rId10" Type="http://schemas.openxmlformats.org/officeDocument/2006/relationships/image" Target="../media/image16.gif"/><Relationship Id="rId4" Type="http://schemas.openxmlformats.org/officeDocument/2006/relationships/image" Target="../media/image11.jpeg"/><Relationship Id="rId9" Type="http://schemas.openxmlformats.org/officeDocument/2006/relationships/image" Target="../media/image15.jpeg"/><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images.google.com/url?sa=i&amp;rct=j&amp;q=nuget&amp;source=images&amp;cd=&amp;cad=rja&amp;docid=bfY_t8z2Kau2HM&amp;tbnid=eH5JPsGXnN5tCM:&amp;ved=0CAUQjRw&amp;url=http://brandonzeider.me/2011/microsoft-net/nuget-library-management-for-your-organization/&amp;ei=ChBCUbrFF4uJhQeo24CoBg&amp;bvm=bv.43287494,d.ZG4&amp;psig=AFQjCNGaHxE7E8GyCPQ-tqdMDfWyuK3gcA&amp;ust=1363370368112213"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fsharp.org/data-science"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 Id="rId6" Type="http://schemas.openxmlformats.org/officeDocument/2006/relationships/hyperlink" Target="http://fsharp.org/data-access" TargetMode="External"/><Relationship Id="rId5" Type="http://schemas.openxmlformats.org/officeDocument/2006/relationships/hyperlink" Target="http://fsharp.org/cloud" TargetMode="External"/><Relationship Id="rId4" Type="http://schemas.openxmlformats.org/officeDocument/2006/relationships/hyperlink" Target="http://fsharp.org/machine-learn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fsharp.org/" TargetMode="External"/><Relationship Id="rId7" Type="http://schemas.openxmlformats.org/officeDocument/2006/relationships/hyperlink" Target="http://fsharp.org/use/ios" TargetMode="External"/><Relationship Id="rId2" Type="http://schemas.openxmlformats.org/officeDocument/2006/relationships/hyperlink" Target="http://tryfsharp.org/" TargetMode="External"/><Relationship Id="rId1" Type="http://schemas.openxmlformats.org/officeDocument/2006/relationships/slideLayout" Target="../slideLayouts/slideLayout2.xml"/><Relationship Id="rId6" Type="http://schemas.openxmlformats.org/officeDocument/2006/relationships/hyperlink" Target="http://fsharp.org/use/android" TargetMode="External"/><Relationship Id="rId5" Type="http://schemas.openxmlformats.org/officeDocument/2006/relationships/hyperlink" Target="http://fsharp.org/use/linux" TargetMode="External"/><Relationship Id="rId4" Type="http://schemas.openxmlformats.org/officeDocument/2006/relationships/hyperlink" Target="http://fsharp.org/use/mac"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channel9.msdn.com/posts/Tomas-Petricek-How-F-Learned-to-Stop-Worrying-and-Love-the-Data"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fsharp.org/data-science"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 Id="rId6" Type="http://schemas.openxmlformats.org/officeDocument/2006/relationships/hyperlink" Target="http://fsharp.org/data-access" TargetMode="External"/><Relationship Id="rId5" Type="http://schemas.openxmlformats.org/officeDocument/2006/relationships/hyperlink" Target="http://fsharp.org/cloud" TargetMode="External"/><Relationship Id="rId4" Type="http://schemas.openxmlformats.org/officeDocument/2006/relationships/hyperlink" Target="http://fsharp.org/machine-learni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tryfsharp.org/" TargetMode="External"/><Relationship Id="rId2" Type="http://schemas.openxmlformats.org/officeDocument/2006/relationships/hyperlink" Target="http://fsharp.org/"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www.youtube.com/channel/UCTYyqC9O4DBGfdsjaLVp7cg?feature=watch" TargetMode="External"/><Relationship Id="rId2" Type="http://schemas.openxmlformats.org/officeDocument/2006/relationships/hyperlink" Target="http://tsunami.io/"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923763" y="871584"/>
            <a:ext cx="10359152" cy="3345577"/>
          </a:xfrm>
        </p:spPr>
        <p:txBody>
          <a:bodyPr>
            <a:normAutofit fontScale="90000"/>
          </a:bodyPr>
          <a:lstStyle/>
          <a:p>
            <a:r>
              <a:rPr lang="en-GB" sz="5400" dirty="0" smtClean="0">
                <a:ea typeface="Segoe UI" pitchFamily="34" charset="0"/>
                <a:cs typeface="Segoe UI" pitchFamily="34" charset="0"/>
                <a:sym typeface="Wingdings" pitchFamily="2" charset="2"/>
              </a:rPr>
              <a:t>A Bit About….</a:t>
            </a:r>
            <a:br>
              <a:rPr lang="en-GB" sz="54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r>
            <a:br>
              <a:rPr lang="en-GB" sz="5400" dirty="0">
                <a:ea typeface="Segoe UI" pitchFamily="34" charset="0"/>
                <a:cs typeface="Segoe UI" pitchFamily="34" charset="0"/>
                <a:sym typeface="Wingdings" pitchFamily="2" charset="2"/>
              </a:rPr>
            </a:br>
            <a:r>
              <a:rPr lang="en-GB" sz="5400" dirty="0" smtClean="0">
                <a:ea typeface="Segoe UI" pitchFamily="34" charset="0"/>
                <a:cs typeface="Segoe UI" pitchFamily="34" charset="0"/>
                <a:sym typeface="Wingdings" pitchFamily="2" charset="2"/>
              </a:rPr>
              <a:t>Data, </a:t>
            </a:r>
            <a:br>
              <a:rPr lang="en-GB" sz="54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t>
            </a:r>
            <a:r>
              <a:rPr lang="en-GB" sz="5400" dirty="0" smtClean="0">
                <a:ea typeface="Segoe UI" pitchFamily="34" charset="0"/>
                <a:cs typeface="Segoe UI" pitchFamily="34" charset="0"/>
                <a:sym typeface="Wingdings" pitchFamily="2" charset="2"/>
              </a:rPr>
              <a:t>  Information, </a:t>
            </a:r>
            <a:br>
              <a:rPr lang="en-GB" sz="54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t>
            </a:r>
            <a:r>
              <a:rPr lang="en-GB" sz="5400" dirty="0" smtClean="0">
                <a:ea typeface="Segoe UI" pitchFamily="34" charset="0"/>
                <a:cs typeface="Segoe UI" pitchFamily="34" charset="0"/>
                <a:sym typeface="Wingdings" pitchFamily="2" charset="2"/>
              </a:rPr>
              <a:t>     Data Science</a:t>
            </a:r>
            <a:br>
              <a:rPr lang="en-GB" sz="54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t>
            </a:r>
            <a:r>
              <a:rPr lang="en-GB" sz="5400" dirty="0" smtClean="0">
                <a:ea typeface="Segoe UI" pitchFamily="34" charset="0"/>
                <a:cs typeface="Segoe UI" pitchFamily="34" charset="0"/>
                <a:sym typeface="Wingdings" pitchFamily="2" charset="2"/>
              </a:rPr>
              <a:t>         and F#</a:t>
            </a:r>
            <a:endParaRPr lang="fr-FR" sz="2400" dirty="0">
              <a:ea typeface="Segoe UI" pitchFamily="34" charset="0"/>
              <a:cs typeface="Segoe UI" pitchFamily="34" charset="0"/>
            </a:endParaRPr>
          </a:p>
        </p:txBody>
      </p:sp>
      <p:sp>
        <p:nvSpPr>
          <p:cNvPr id="3" name="Sous-titre 2"/>
          <p:cNvSpPr>
            <a:spLocks noGrp="1"/>
          </p:cNvSpPr>
          <p:nvPr>
            <p:ph type="subTitle" idx="1"/>
          </p:nvPr>
        </p:nvSpPr>
        <p:spPr>
          <a:xfrm>
            <a:off x="733957" y="5106582"/>
            <a:ext cx="12490723" cy="1753006"/>
          </a:xfrm>
        </p:spPr>
        <p:txBody>
          <a:bodyPr>
            <a:normAutofit/>
          </a:bodyPr>
          <a:lstStyle/>
          <a:p>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dsyme</a:t>
            </a:r>
            <a:r>
              <a:rPr lang="fr-FR" dirty="0" smtClean="0">
                <a:solidFill>
                  <a:srgbClr val="002060"/>
                </a:solidFill>
                <a:ea typeface="Segoe UI" pitchFamily="34" charset="0"/>
                <a:cs typeface="Segoe UI" pitchFamily="34" charset="0"/>
              </a:rPr>
              <a:t>, </a:t>
            </a:r>
            <a:r>
              <a:rPr lang="fr-FR" b="0" dirty="0" smtClean="0">
                <a:solidFill>
                  <a:srgbClr val="002060"/>
                </a:solidFill>
                <a:latin typeface="Segoe Light" charset="0"/>
                <a:ea typeface="Segoe UI" pitchFamily="34" charset="0"/>
                <a:cs typeface="Segoe UI" pitchFamily="34" charset="0"/>
              </a:rPr>
              <a:t>F# </a:t>
            </a:r>
            <a:r>
              <a:rPr lang="fr-FR" b="0" dirty="0" err="1" smtClean="0">
                <a:solidFill>
                  <a:srgbClr val="002060"/>
                </a:solidFill>
                <a:latin typeface="Segoe Light" charset="0"/>
                <a:ea typeface="Segoe UI" pitchFamily="34" charset="0"/>
                <a:cs typeface="Segoe UI" pitchFamily="34" charset="0"/>
              </a:rPr>
              <a:t>Community</a:t>
            </a:r>
            <a:r>
              <a:rPr lang="fr-FR" b="0" dirty="0" smtClean="0">
                <a:solidFill>
                  <a:srgbClr val="002060"/>
                </a:solidFill>
                <a:latin typeface="Segoe Light" charset="0"/>
                <a:ea typeface="Segoe UI" pitchFamily="34" charset="0"/>
                <a:cs typeface="Segoe UI" pitchFamily="34" charset="0"/>
              </a:rPr>
              <a:t> </a:t>
            </a:r>
            <a:r>
              <a:rPr lang="fr-FR" dirty="0" err="1">
                <a:solidFill>
                  <a:srgbClr val="002060"/>
                </a:solidFill>
                <a:ea typeface="Segoe UI" pitchFamily="34" charset="0"/>
                <a:cs typeface="Segoe UI" pitchFamily="34" charset="0"/>
              </a:rPr>
              <a:t>Contributor</a:t>
            </a:r>
            <a:r>
              <a:rPr lang="fr-FR" dirty="0">
                <a:solidFill>
                  <a:srgbClr val="002060"/>
                </a:solidFill>
                <a:ea typeface="Segoe UI" pitchFamily="34" charset="0"/>
                <a:cs typeface="Segoe UI" pitchFamily="34" charset="0"/>
              </a:rPr>
              <a:t>, </a:t>
            </a:r>
            <a:r>
              <a:rPr lang="fr-FR" dirty="0" err="1" smtClean="0">
                <a:solidFill>
                  <a:srgbClr val="002060"/>
                </a:solidFill>
                <a:ea typeface="Segoe UI" pitchFamily="34" charset="0"/>
                <a:cs typeface="Segoe UI" pitchFamily="34" charset="0"/>
              </a:rPr>
              <a:t>Researcher</a:t>
            </a:r>
            <a:r>
              <a:rPr lang="fr-FR" dirty="0">
                <a:solidFill>
                  <a:srgbClr val="002060"/>
                </a:solidFill>
                <a:ea typeface="Segoe UI" pitchFamily="34" charset="0"/>
                <a:cs typeface="Segoe UI" pitchFamily="34" charset="0"/>
              </a:rPr>
              <a:t>, </a:t>
            </a:r>
            <a:r>
              <a:rPr lang="fr-FR" dirty="0" smtClean="0">
                <a:solidFill>
                  <a:srgbClr val="002060"/>
                </a:solidFill>
                <a:ea typeface="Segoe UI" pitchFamily="34" charset="0"/>
                <a:cs typeface="Segoe UI" pitchFamily="34" charset="0"/>
              </a:rPr>
              <a:t>Microsoft</a:t>
            </a:r>
            <a:endParaRPr lang="fr-FR" b="0" dirty="0" smtClean="0">
              <a:solidFill>
                <a:srgbClr val="002060"/>
              </a:solidFill>
              <a:latin typeface="Segoe Light" charset="0"/>
              <a:ea typeface="Segoe UI" pitchFamily="34" charset="0"/>
              <a:cs typeface="Segoe UI" pitchFamily="34" charset="0"/>
            </a:endParaRPr>
          </a:p>
          <a:p>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moloneymb</a:t>
            </a:r>
            <a:r>
              <a:rPr lang="fr-FR" dirty="0" smtClean="0">
                <a:solidFill>
                  <a:srgbClr val="002060"/>
                </a:solidFill>
                <a:ea typeface="Segoe UI" pitchFamily="34" charset="0"/>
                <a:cs typeface="Segoe UI" pitchFamily="34" charset="0"/>
              </a:rPr>
              <a:t>, Data </a:t>
            </a:r>
            <a:r>
              <a:rPr lang="fr-FR" dirty="0" err="1" smtClean="0">
                <a:solidFill>
                  <a:srgbClr val="002060"/>
                </a:solidFill>
                <a:ea typeface="Segoe UI" pitchFamily="34" charset="0"/>
                <a:cs typeface="Segoe UI" pitchFamily="34" charset="0"/>
              </a:rPr>
              <a:t>Scientist</a:t>
            </a:r>
            <a:endParaRPr lang="fr-FR" b="0" dirty="0" smtClean="0">
              <a:solidFill>
                <a:srgbClr val="002060"/>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747897"/>
          </a:xfrm>
        </p:spPr>
        <p:txBody>
          <a:bodyPr/>
          <a:lstStyle/>
          <a:p>
            <a:pPr algn="ctr"/>
            <a:r>
              <a:rPr lang="en-GB" dirty="0" smtClean="0">
                <a:latin typeface="Segoe Light" charset="0"/>
              </a:rPr>
              <a:t>But before we get into that…</a:t>
            </a:r>
            <a:endParaRPr lang="en-GB" b="1" dirty="0"/>
          </a:p>
        </p:txBody>
      </p:sp>
      <p:sp>
        <p:nvSpPr>
          <p:cNvPr id="3" name="Title 1"/>
          <p:cNvSpPr txBox="1">
            <a:spLocks/>
          </p:cNvSpPr>
          <p:nvPr/>
        </p:nvSpPr>
        <p:spPr>
          <a:xfrm>
            <a:off x="607862" y="4049897"/>
            <a:ext cx="11171635" cy="7478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mtClean="0"/>
              <a:t>What is F#?</a:t>
            </a:r>
            <a:endParaRPr lang="en-GB" b="1" dirty="0"/>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66" y="1318071"/>
            <a:ext cx="11171635" cy="3739485"/>
          </a:xfrm>
        </p:spPr>
        <p:txBody>
          <a:bodyPr/>
          <a:lstStyle/>
          <a:p>
            <a:pPr algn="ctr"/>
            <a:r>
              <a:rPr lang="en-GB" dirty="0" smtClean="0">
                <a:latin typeface="Segoe Light" charset="0"/>
              </a:rPr>
              <a:t>A strongly typed, data-immersive functional-first language </a:t>
            </a:r>
            <a:br>
              <a:rPr lang="en-GB" dirty="0" smtClean="0">
                <a:latin typeface="Segoe Light" charset="0"/>
              </a:rPr>
            </a:br>
            <a:r>
              <a:rPr lang="en-GB" dirty="0" smtClean="0">
                <a:latin typeface="Segoe Light" charset="0"/>
              </a:rPr>
              <a:t>for….</a:t>
            </a:r>
            <a:r>
              <a:rPr lang="en-GB" dirty="0"/>
              <a:t/>
            </a:r>
            <a:br>
              <a:rPr lang="en-GB" dirty="0"/>
            </a:br>
            <a:r>
              <a:rPr lang="en-GB" dirty="0" smtClean="0"/>
              <a:t/>
            </a:r>
            <a:br>
              <a:rPr lang="en-GB" dirty="0" smtClean="0"/>
            </a:br>
            <a:r>
              <a:rPr lang="en-GB" b="1" dirty="0" smtClean="0">
                <a:latin typeface="Segoe Light" charset="0"/>
              </a:rPr>
              <a:t>simple code </a:t>
            </a:r>
            <a:r>
              <a:rPr lang="en-GB" dirty="0" smtClean="0">
                <a:latin typeface="Segoe Light" charset="0"/>
              </a:rPr>
              <a:t>to solve </a:t>
            </a:r>
            <a:r>
              <a:rPr lang="en-GB" b="1" dirty="0" smtClean="0"/>
              <a:t>complex problems</a:t>
            </a:r>
            <a:endParaRPr lang="en-GB" b="1" dirty="0"/>
          </a:p>
        </p:txBody>
      </p:sp>
    </p:spTree>
    <p:extLst>
      <p:ext uri="{BB962C8B-B14F-4D97-AF65-F5344CB8AC3E}">
        <p14:creationId xmlns:p14="http://schemas.microsoft.com/office/powerpoint/2010/main" val="62026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332399"/>
          </a:xfrm>
        </p:spPr>
        <p:txBody>
          <a:bodyPr/>
          <a:lstStyle/>
          <a:p>
            <a:r>
              <a:rPr lang="en-GB" sz="2400" dirty="0" err="1">
                <a:latin typeface="Consolas" pitchFamily="49" charset="0"/>
                <a:cs typeface="Consolas" pitchFamily="49" charset="0"/>
              </a:rPr>
              <a:t>data.Countries.Brazil.Indicators.``Population</a:t>
            </a:r>
            <a:r>
              <a:rPr lang="en-GB" sz="2400" dirty="0">
                <a:latin typeface="Consolas" pitchFamily="49" charset="0"/>
                <a:cs typeface="Consolas" pitchFamily="49" charset="0"/>
              </a:rPr>
              <a:t> ages 0-14 (% of total)``</a:t>
            </a:r>
            <a:endParaRPr lang="en-GB" sz="2400" b="1" dirty="0">
              <a:latin typeface="Consolas" pitchFamily="49" charset="0"/>
              <a:cs typeface="Consolas" pitchFamily="49" charset="0"/>
            </a:endParaRPr>
          </a:p>
        </p:txBody>
      </p:sp>
    </p:spTree>
    <p:extLst>
      <p:ext uri="{BB962C8B-B14F-4D97-AF65-F5344CB8AC3E}">
        <p14:creationId xmlns:p14="http://schemas.microsoft.com/office/powerpoint/2010/main" val="373190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387798"/>
          </a:xfrm>
        </p:spPr>
        <p:txBody>
          <a:bodyPr/>
          <a:lstStyle/>
          <a:p>
            <a:r>
              <a:rPr lang="en-GB" sz="2800" dirty="0">
                <a:latin typeface="Consolas" pitchFamily="49" charset="0"/>
                <a:cs typeface="Consolas" pitchFamily="49" charset="0"/>
              </a:rPr>
              <a:t>type Rating = { </a:t>
            </a:r>
            <a:r>
              <a:rPr lang="en-GB" sz="2800" dirty="0" err="1">
                <a:latin typeface="Consolas" pitchFamily="49" charset="0"/>
                <a:cs typeface="Consolas" pitchFamily="49" charset="0"/>
              </a:rPr>
              <a:t>UserId</a:t>
            </a:r>
            <a:r>
              <a:rPr lang="en-GB" sz="2800" dirty="0">
                <a:latin typeface="Consolas" pitchFamily="49" charset="0"/>
                <a:cs typeface="Consolas" pitchFamily="49" charset="0"/>
              </a:rPr>
              <a:t>: </a:t>
            </a:r>
            <a:r>
              <a:rPr lang="en-GB" sz="2800" dirty="0" err="1">
                <a:latin typeface="Consolas" pitchFamily="49" charset="0"/>
                <a:cs typeface="Consolas" pitchFamily="49" charset="0"/>
              </a:rPr>
              <a:t>int</a:t>
            </a:r>
            <a:r>
              <a:rPr lang="en-GB" sz="2800" dirty="0">
                <a:latin typeface="Consolas" pitchFamily="49" charset="0"/>
                <a:cs typeface="Consolas" pitchFamily="49" charset="0"/>
              </a:rPr>
              <a:t>; </a:t>
            </a:r>
            <a:r>
              <a:rPr lang="en-GB" sz="2800" dirty="0" err="1">
                <a:latin typeface="Consolas" pitchFamily="49" charset="0"/>
                <a:cs typeface="Consolas" pitchFamily="49" charset="0"/>
              </a:rPr>
              <a:t>DishId</a:t>
            </a:r>
            <a:r>
              <a:rPr lang="en-GB" sz="2800" dirty="0">
                <a:latin typeface="Consolas" pitchFamily="49" charset="0"/>
                <a:cs typeface="Consolas" pitchFamily="49" charset="0"/>
              </a:rPr>
              <a:t>: </a:t>
            </a:r>
            <a:r>
              <a:rPr lang="en-GB" sz="2800" dirty="0" err="1">
                <a:latin typeface="Consolas" pitchFamily="49" charset="0"/>
                <a:cs typeface="Consolas" pitchFamily="49" charset="0"/>
              </a:rPr>
              <a:t>int</a:t>
            </a:r>
            <a:r>
              <a:rPr lang="en-GB" sz="2800" dirty="0">
                <a:latin typeface="Consolas" pitchFamily="49" charset="0"/>
                <a:cs typeface="Consolas" pitchFamily="49" charset="0"/>
              </a:rPr>
              <a:t>; Rating: </a:t>
            </a:r>
            <a:r>
              <a:rPr lang="en-GB" sz="2800" dirty="0" err="1">
                <a:latin typeface="Consolas" pitchFamily="49" charset="0"/>
                <a:cs typeface="Consolas" pitchFamily="49" charset="0"/>
              </a:rPr>
              <a:t>int</a:t>
            </a:r>
            <a:r>
              <a:rPr lang="en-GB" sz="2800" dirty="0">
                <a:latin typeface="Consolas" pitchFamily="49" charset="0"/>
                <a:cs typeface="Consolas" pitchFamily="49" charset="0"/>
              </a:rPr>
              <a:t> }</a:t>
            </a:r>
          </a:p>
        </p:txBody>
      </p:sp>
    </p:spTree>
    <p:extLst>
      <p:ext uri="{BB962C8B-B14F-4D97-AF65-F5344CB8AC3E}">
        <p14:creationId xmlns:p14="http://schemas.microsoft.com/office/powerpoint/2010/main" val="220588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3490186"/>
          </a:xfrm>
        </p:spPr>
        <p:txBody>
          <a:bodyPr/>
          <a:lstStyle/>
          <a:p>
            <a:pPr algn="l"/>
            <a:r>
              <a:rPr lang="en-GB" sz="2800" dirty="0">
                <a:latin typeface="Consolas" pitchFamily="49" charset="0"/>
                <a:cs typeface="Consolas" pitchFamily="49" charset="0"/>
              </a:rPr>
              <a:t>let </a:t>
            </a:r>
            <a:r>
              <a:rPr lang="en-GB" sz="2800" dirty="0" err="1">
                <a:latin typeface="Consolas" pitchFamily="49" charset="0"/>
                <a:cs typeface="Consolas" pitchFamily="49" charset="0"/>
              </a:rPr>
              <a:t>svd</a:t>
            </a:r>
            <a:r>
              <a:rPr lang="en-GB" sz="2800" dirty="0">
                <a:latin typeface="Consolas" pitchFamily="49" charset="0"/>
                <a:cs typeface="Consolas" pitchFamily="49" charset="0"/>
              </a:rPr>
              <a:t> = </a:t>
            </a:r>
            <a:r>
              <a:rPr lang="en-GB" sz="2800" dirty="0" err="1">
                <a:latin typeface="Consolas" pitchFamily="49" charset="0"/>
                <a:cs typeface="Consolas" pitchFamily="49" charset="0"/>
              </a:rPr>
              <a:t>data.Svd</a:t>
            </a:r>
            <a:r>
              <a:rPr lang="en-GB" sz="2800" dirty="0">
                <a:latin typeface="Consolas" pitchFamily="49" charset="0"/>
                <a:cs typeface="Consolas" pitchFamily="49" charset="0"/>
              </a:rPr>
              <a:t>(true)</a:t>
            </a:r>
            <a:br>
              <a:rPr lang="en-GB" sz="2800" dirty="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let </a:t>
            </a:r>
            <a:r>
              <a:rPr lang="en-GB" sz="2800" dirty="0">
                <a:latin typeface="Consolas" pitchFamily="49" charset="0"/>
                <a:cs typeface="Consolas" pitchFamily="49" charset="0"/>
              </a:rPr>
              <a:t>U, </a:t>
            </a:r>
            <a:r>
              <a:rPr lang="en-GB" sz="2800" dirty="0" smtClean="0">
                <a:latin typeface="Consolas" pitchFamily="49" charset="0"/>
                <a:cs typeface="Consolas" pitchFamily="49" charset="0"/>
              </a:rPr>
              <a:t>S, </a:t>
            </a:r>
            <a:r>
              <a:rPr lang="en-GB" sz="2800" dirty="0" err="1">
                <a:latin typeface="Consolas" pitchFamily="49" charset="0"/>
                <a:cs typeface="Consolas" pitchFamily="49" charset="0"/>
              </a:rPr>
              <a:t>Vt</a:t>
            </a:r>
            <a:r>
              <a:rPr lang="en-GB" sz="2800" dirty="0">
                <a:latin typeface="Consolas" pitchFamily="49" charset="0"/>
                <a:cs typeface="Consolas" pitchFamily="49" charset="0"/>
              </a:rPr>
              <a:t> = </a:t>
            </a:r>
            <a:r>
              <a:rPr lang="en-GB" sz="2800" dirty="0" err="1">
                <a:latin typeface="Consolas" pitchFamily="49" charset="0"/>
                <a:cs typeface="Consolas" pitchFamily="49" charset="0"/>
              </a:rPr>
              <a:t>svd.U</a:t>
            </a:r>
            <a:r>
              <a:rPr lang="en-GB" sz="2800" dirty="0">
                <a:latin typeface="Consolas" pitchFamily="49" charset="0"/>
                <a:cs typeface="Consolas" pitchFamily="49" charset="0"/>
              </a:rPr>
              <a:t>(), </a:t>
            </a:r>
            <a:r>
              <a:rPr lang="en-GB" sz="2800" dirty="0" err="1">
                <a:latin typeface="Consolas" pitchFamily="49" charset="0"/>
                <a:cs typeface="Consolas" pitchFamily="49" charset="0"/>
              </a:rPr>
              <a:t>svd.S</a:t>
            </a:r>
            <a:r>
              <a:rPr lang="en-GB" sz="2800" dirty="0">
                <a:latin typeface="Consolas" pitchFamily="49" charset="0"/>
                <a:cs typeface="Consolas" pitchFamily="49" charset="0"/>
              </a:rPr>
              <a:t>(), </a:t>
            </a:r>
            <a:r>
              <a:rPr lang="en-GB" sz="2800" dirty="0" err="1">
                <a:latin typeface="Consolas" pitchFamily="49" charset="0"/>
                <a:cs typeface="Consolas" pitchFamily="49" charset="0"/>
              </a:rPr>
              <a:t>svd.VT</a:t>
            </a:r>
            <a:r>
              <a:rPr lang="en-GB" sz="2800" dirty="0" smtClean="0">
                <a:latin typeface="Consolas" pitchFamily="49" charset="0"/>
                <a:cs typeface="Consolas" pitchFamily="49" charset="0"/>
              </a:rPr>
              <a:t>()</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let </a:t>
            </a:r>
            <a:r>
              <a:rPr lang="en-GB" sz="2800" dirty="0">
                <a:latin typeface="Consolas" pitchFamily="49" charset="0"/>
                <a:cs typeface="Consolas" pitchFamily="49" charset="0"/>
              </a:rPr>
              <a:t>reconstructed = U * S * </a:t>
            </a:r>
            <a:r>
              <a:rPr lang="en-GB" sz="2800" dirty="0" err="1" smtClean="0">
                <a:latin typeface="Consolas" pitchFamily="49" charset="0"/>
                <a:cs typeface="Consolas" pitchFamily="49" charset="0"/>
              </a:rPr>
              <a:t>Vt</a:t>
            </a: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let </a:t>
            </a:r>
            <a:r>
              <a:rPr lang="en-GB" sz="2800" dirty="0" err="1">
                <a:latin typeface="Consolas" pitchFamily="49" charset="0"/>
                <a:cs typeface="Consolas" pitchFamily="49" charset="0"/>
              </a:rPr>
              <a:t>userToCategory</a:t>
            </a:r>
            <a:r>
              <a:rPr lang="en-GB" sz="2800" dirty="0">
                <a:latin typeface="Consolas" pitchFamily="49" charset="0"/>
                <a:cs typeface="Consolas" pitchFamily="49" charset="0"/>
              </a:rPr>
              <a:t> = U * S </a:t>
            </a:r>
            <a:br>
              <a:rPr lang="en-GB" sz="2800" dirty="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let </a:t>
            </a:r>
            <a:r>
              <a:rPr lang="en-GB" sz="2800" dirty="0" err="1">
                <a:latin typeface="Consolas" pitchFamily="49" charset="0"/>
                <a:cs typeface="Consolas" pitchFamily="49" charset="0"/>
              </a:rPr>
              <a:t>categoryToDish</a:t>
            </a:r>
            <a:r>
              <a:rPr lang="en-GB" sz="2800" dirty="0">
                <a:latin typeface="Consolas" pitchFamily="49" charset="0"/>
                <a:cs typeface="Consolas" pitchFamily="49" charset="0"/>
              </a:rPr>
              <a:t> = S * </a:t>
            </a:r>
            <a:r>
              <a:rPr lang="en-GB" sz="2800" dirty="0" err="1">
                <a:latin typeface="Consolas" pitchFamily="49" charset="0"/>
                <a:cs typeface="Consolas" pitchFamily="49" charset="0"/>
              </a:rPr>
              <a:t>Vt</a:t>
            </a:r>
            <a:r>
              <a:rPr lang="en-GB" sz="2800" dirty="0">
                <a:latin typeface="Consolas" pitchFamily="49" charset="0"/>
                <a:cs typeface="Consolas" pitchFamily="49" charset="0"/>
              </a:rPr>
              <a:t> </a:t>
            </a:r>
          </a:p>
        </p:txBody>
      </p:sp>
      <p:sp>
        <p:nvSpPr>
          <p:cNvPr id="3" name="TextBox 2"/>
          <p:cNvSpPr txBox="1"/>
          <p:nvPr/>
        </p:nvSpPr>
        <p:spPr>
          <a:xfrm>
            <a:off x="7301496" y="6277970"/>
            <a:ext cx="4503605" cy="369332"/>
          </a:xfrm>
          <a:prstGeom prst="rect">
            <a:avLst/>
          </a:prstGeom>
          <a:noFill/>
        </p:spPr>
        <p:txBody>
          <a:bodyPr wrap="none" lIns="0" tIns="0" rIns="0" bIns="0" rtlCol="0">
            <a:spAutoFit/>
          </a:bodyPr>
          <a:lstStyle/>
          <a:p>
            <a:r>
              <a:rPr lang="en-GB" sz="2400" dirty="0">
                <a:hlinkClick r:id="rId2"/>
              </a:rPr>
              <a:t>Latent Semantic </a:t>
            </a:r>
            <a:r>
              <a:rPr lang="en-GB" sz="2400" dirty="0" smtClean="0">
                <a:hlinkClick r:id="rId2"/>
              </a:rPr>
              <a:t>Indexing with F#</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69299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1495794"/>
          </a:xfrm>
        </p:spPr>
        <p:txBody>
          <a:bodyPr/>
          <a:lstStyle/>
          <a:p>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199390110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 at </a:t>
            </a:r>
            <a:r>
              <a:rPr lang="en-GB" b="1" dirty="0" err="1" smtClean="0"/>
              <a:t>Kaggle</a:t>
            </a:r>
            <a:endParaRPr lang="en-GB" b="1" dirty="0"/>
          </a:p>
        </p:txBody>
      </p:sp>
      <p:sp>
        <p:nvSpPr>
          <p:cNvPr id="6" name="Content Placeholder 3"/>
          <p:cNvSpPr>
            <a:spLocks noGrp="1"/>
          </p:cNvSpPr>
          <p:nvPr>
            <p:ph idx="1"/>
          </p:nvPr>
        </p:nvSpPr>
        <p:spPr>
          <a:xfrm>
            <a:off x="519045" y="1448137"/>
            <a:ext cx="11147562" cy="4912114"/>
          </a:xfrm>
        </p:spPr>
        <p:txBody>
          <a:bodyPr/>
          <a:lstStyle/>
          <a:p>
            <a:pPr marL="0" indent="0">
              <a:buNone/>
            </a:pPr>
            <a:r>
              <a:rPr lang="en-GB" sz="2400" dirty="0"/>
              <a:t>At </a:t>
            </a:r>
            <a:r>
              <a:rPr lang="en-GB" sz="2400" dirty="0" err="1"/>
              <a:t>Kaggle</a:t>
            </a:r>
            <a:r>
              <a:rPr lang="en-GB" sz="2400" dirty="0"/>
              <a:t> we initially chose F# for our </a:t>
            </a:r>
            <a:r>
              <a:rPr lang="en-GB" sz="2400" b="1" dirty="0"/>
              <a:t>core data analysis algorithms </a:t>
            </a:r>
            <a:r>
              <a:rPr lang="en-GB" sz="2400" dirty="0"/>
              <a:t>because of its </a:t>
            </a:r>
            <a:r>
              <a:rPr lang="en-GB" sz="2400" b="1" dirty="0"/>
              <a:t>expressiveness</a:t>
            </a:r>
            <a:r>
              <a:rPr lang="en-GB" sz="2400" dirty="0"/>
              <a:t>. </a:t>
            </a:r>
            <a:endParaRPr lang="en-GB" sz="2400" dirty="0" smtClean="0"/>
          </a:p>
          <a:p>
            <a:pPr marL="0" indent="0">
              <a:buNone/>
            </a:pPr>
            <a:endParaRPr lang="en-GB" sz="2400" dirty="0"/>
          </a:p>
          <a:p>
            <a:pPr marL="0" indent="0">
              <a:buNone/>
            </a:pPr>
            <a:r>
              <a:rPr lang="en-GB" sz="2400" dirty="0" smtClean="0"/>
              <a:t>We’ve </a:t>
            </a:r>
            <a:r>
              <a:rPr lang="en-GB" sz="2400" dirty="0"/>
              <a:t>been so happy with the choice that we’ve found ourselves moving more and more of our application </a:t>
            </a:r>
            <a:r>
              <a:rPr lang="en-GB" sz="2400" dirty="0" smtClean="0"/>
              <a:t>…into </a:t>
            </a:r>
            <a:r>
              <a:rPr lang="en-GB" sz="2400" dirty="0"/>
              <a:t>F#. </a:t>
            </a:r>
            <a:endParaRPr lang="en-GB" sz="2400" dirty="0" smtClean="0"/>
          </a:p>
          <a:p>
            <a:pPr marL="0" indent="0">
              <a:buNone/>
            </a:pPr>
            <a:endParaRPr lang="en-GB" sz="2400" dirty="0" smtClean="0"/>
          </a:p>
          <a:p>
            <a:pPr marL="0" indent="0">
              <a:buNone/>
            </a:pPr>
            <a:r>
              <a:rPr lang="en-GB" sz="2400" dirty="0" smtClean="0"/>
              <a:t>The </a:t>
            </a:r>
            <a:r>
              <a:rPr lang="en-GB" sz="2400" dirty="0"/>
              <a:t>F# code is </a:t>
            </a:r>
            <a:r>
              <a:rPr lang="en-GB" sz="2400" dirty="0" smtClean="0"/>
              <a:t>shorter</a:t>
            </a:r>
            <a:r>
              <a:rPr lang="en-GB" sz="2400" dirty="0"/>
              <a:t>, easier to read, easier to refactor, and, because of the strong typing, contains </a:t>
            </a:r>
            <a:r>
              <a:rPr lang="en-GB" sz="2400" b="1" dirty="0"/>
              <a:t>far fewer bugs</a:t>
            </a:r>
            <a:r>
              <a:rPr lang="en-GB" sz="2400" dirty="0"/>
              <a:t>.</a:t>
            </a:r>
          </a:p>
          <a:p>
            <a:pPr marL="0" indent="0">
              <a:buNone/>
            </a:pPr>
            <a:endParaRPr lang="en-GB" sz="2400" dirty="0" smtClean="0"/>
          </a:p>
          <a:p>
            <a:pPr marL="0" indent="0">
              <a:buNone/>
            </a:pPr>
            <a:r>
              <a:rPr lang="en-GB" sz="2400" dirty="0" smtClean="0"/>
              <a:t>As </a:t>
            </a:r>
            <a:r>
              <a:rPr lang="en-GB" sz="2400" dirty="0"/>
              <a:t>our data analysis tools have developed, we’ve seen domain-specific constructs emerge very </a:t>
            </a:r>
            <a:r>
              <a:rPr lang="en-GB" sz="2400" dirty="0" smtClean="0"/>
              <a:t>naturally</a:t>
            </a:r>
          </a:p>
          <a:p>
            <a:pPr marL="0" indent="0">
              <a:buNone/>
            </a:pPr>
            <a:endParaRPr lang="en-GB" sz="2400" b="1" dirty="0" smtClean="0"/>
          </a:p>
          <a:p>
            <a:pPr marL="0" indent="0">
              <a:buNone/>
            </a:pPr>
            <a:r>
              <a:rPr lang="en-GB" sz="2400" b="1" dirty="0" smtClean="0"/>
              <a:t>As </a:t>
            </a:r>
            <a:r>
              <a:rPr lang="en-GB" sz="2400" b="1" dirty="0"/>
              <a:t>our codebase gets larger, we become more productive</a:t>
            </a:r>
            <a:r>
              <a:rPr lang="en-GB" sz="2400" dirty="0"/>
              <a:t>.</a:t>
            </a:r>
          </a:p>
        </p:txBody>
      </p:sp>
    </p:spTree>
    <p:extLst>
      <p:ext uri="{BB962C8B-B14F-4D97-AF65-F5344CB8AC3E}">
        <p14:creationId xmlns:p14="http://schemas.microsoft.com/office/powerpoint/2010/main" val="47739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6700" b="1" dirty="0"/>
          </a:p>
        </p:txBody>
      </p:sp>
      <p:sp>
        <p:nvSpPr>
          <p:cNvPr id="4" name="Text Placeholder 3"/>
          <p:cNvSpPr>
            <a:spLocks noGrp="1"/>
          </p:cNvSpPr>
          <p:nvPr>
            <p:ph type="body" idx="1"/>
          </p:nvPr>
        </p:nvSpPr>
        <p:spPr>
          <a:xfrm>
            <a:off x="519047" y="1448144"/>
            <a:ext cx="11147560" cy="1725088"/>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843370" y="1503909"/>
            <a:ext cx="10727308" cy="1428413"/>
          </a:xfrm>
          <a:prstGeom prst="rect">
            <a:avLst/>
          </a:prstGeom>
        </p:spPr>
        <p:txBody>
          <a:bodyPr vert="horz" wrap="square" lIns="0" tIns="0" rIns="0" bIns="0" rtlCol="0" anchor="ctr">
            <a:normAutofit/>
          </a:bodyPr>
          <a:lstStyle/>
          <a:p>
            <a:pPr marL="557953" indent="-557953"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r>
              <a:rPr lang="en-GB" sz="4800" dirty="0">
                <a:solidFill>
                  <a:schemeClr val="accent4">
                    <a:lumMod val="50000"/>
                  </a:schemeClr>
                </a:solidFill>
                <a:latin typeface="Segoe Light" pitchFamily="34" charset="0"/>
              </a:rPr>
              <a:t>F# runs on many platforms</a:t>
            </a:r>
          </a:p>
        </p:txBody>
      </p:sp>
      <p:sp>
        <p:nvSpPr>
          <p:cNvPr id="8" name="Right Arrow 7"/>
          <p:cNvSpPr/>
          <p:nvPr/>
        </p:nvSpPr>
        <p:spPr bwMode="auto">
          <a:xfrm>
            <a:off x="4572000" y="3785853"/>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99773" y="3838066"/>
            <a:ext cx="4179029" cy="61555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132618"/>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843370" y="1503910"/>
            <a:ext cx="10727308" cy="1428413"/>
          </a:xfrm>
          <a:prstGeom prst="rect">
            <a:avLst/>
          </a:prstGeom>
        </p:spPr>
        <p:txBody>
          <a:bodyPr vert="horz" wrap="square" lIns="0" tIns="0" rIns="0" bIns="0" rtlCol="0" anchor="ctr">
            <a:normAutofit/>
          </a:bodyPr>
          <a:lstStyle/>
          <a:p>
            <a:pPr marL="557953" indent="-557953"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r>
              <a:rPr lang="en-GB" sz="4800" dirty="0">
                <a:solidFill>
                  <a:schemeClr val="accent4">
                    <a:lumMod val="50000"/>
                  </a:schemeClr>
                </a:solidFill>
                <a:latin typeface="Segoe Light" pitchFamily="34" charset="0"/>
              </a:rPr>
              <a:t>“F# has many contributors”</a:t>
            </a:r>
          </a:p>
        </p:txBody>
      </p:sp>
      <p:sp>
        <p:nvSpPr>
          <p:cNvPr id="8" name="Right Arrow 7"/>
          <p:cNvSpPr/>
          <p:nvPr/>
        </p:nvSpPr>
        <p:spPr bwMode="auto">
          <a:xfrm>
            <a:off x="4572000" y="3785853"/>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237852" y="3838064"/>
            <a:ext cx="2302874" cy="1231106"/>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“Microsoft </a:t>
            </a:r>
          </a:p>
          <a:p>
            <a:pPr algn="ctr"/>
            <a:r>
              <a:rPr lang="en-GB" sz="4000" dirty="0">
                <a:gradFill>
                  <a:gsLst>
                    <a:gs pos="0">
                      <a:schemeClr val="tx1"/>
                    </a:gs>
                    <a:gs pos="86000">
                      <a:schemeClr val="tx1"/>
                    </a:gs>
                  </a:gsLst>
                  <a:lin ang="5400000" scaled="0"/>
                </a:gradFill>
                <a:latin typeface="Segoe Light"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132618"/>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843370" y="1503910"/>
            <a:ext cx="10727308" cy="1428413"/>
          </a:xfrm>
          <a:prstGeom prst="rect">
            <a:avLst/>
          </a:prstGeom>
        </p:spPr>
        <p:txBody>
          <a:bodyPr vert="horz" wrap="square" lIns="0" tIns="0" rIns="0" bIns="0" rtlCol="0" anchor="ctr">
            <a:normAutofit/>
          </a:bodyPr>
          <a:lstStyle/>
          <a:p>
            <a:pPr marL="557953" indent="-557953"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r>
              <a:rPr lang="en-GB" sz="4800" dirty="0">
                <a:solidFill>
                  <a:schemeClr val="accent4">
                    <a:lumMod val="50000"/>
                  </a:schemeClr>
                </a:solidFill>
                <a:latin typeface="Segoe Light" pitchFamily="34" charset="0"/>
              </a:rPr>
              <a:t>Many perspectives</a:t>
            </a:r>
          </a:p>
          <a:p>
            <a:pPr algn="ctr" defTabSz="913790" fontAlgn="base">
              <a:spcBef>
                <a:spcPct val="0"/>
              </a:spcBef>
              <a:spcAft>
                <a:spcPct val="0"/>
              </a:spcAft>
            </a:pPr>
            <a:r>
              <a:rPr lang="en-GB" sz="3600" dirty="0">
                <a:solidFill>
                  <a:schemeClr val="accent4">
                    <a:lumMod val="50000"/>
                  </a:schemeClr>
                </a:solidFill>
                <a:latin typeface="Segoe Light" pitchFamily="34" charset="0"/>
                <a:hlinkClick r:id="rId3"/>
              </a:rPr>
              <a:t>http://fsharp.org</a:t>
            </a:r>
            <a:r>
              <a:rPr lang="en-GB" sz="3600" dirty="0">
                <a:solidFill>
                  <a:schemeClr val="accent4">
                    <a:lumMod val="50000"/>
                  </a:schemeClr>
                </a:solidFill>
                <a:latin typeface="Segoe Light" pitchFamily="34" charset="0"/>
              </a:rPr>
              <a:t> </a:t>
            </a:r>
          </a:p>
        </p:txBody>
      </p:sp>
      <p:sp>
        <p:nvSpPr>
          <p:cNvPr id="8" name="Right Arrow 7"/>
          <p:cNvSpPr/>
          <p:nvPr/>
        </p:nvSpPr>
        <p:spPr bwMode="auto">
          <a:xfrm>
            <a:off x="4572000" y="3785853"/>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74637" y="3785850"/>
            <a:ext cx="4229299" cy="1677382"/>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One perspective</a:t>
            </a:r>
          </a:p>
          <a:p>
            <a:pPr algn="ctr"/>
            <a:r>
              <a:rPr lang="en-GB" sz="4000" dirty="0">
                <a:gradFill>
                  <a:gsLst>
                    <a:gs pos="0">
                      <a:schemeClr val="tx1"/>
                    </a:gs>
                    <a:gs pos="86000">
                      <a:schemeClr val="tx1"/>
                    </a:gs>
                  </a:gsLst>
                  <a:lin ang="5400000" scaled="0"/>
                </a:gradFill>
                <a:latin typeface="Segoe Light" pitchFamily="34" charset="0"/>
              </a:rPr>
              <a:t>(Microsoft’s)</a:t>
            </a:r>
          </a:p>
          <a:p>
            <a:pPr algn="ctr"/>
            <a:r>
              <a:rPr lang="en-GB" sz="2900" dirty="0">
                <a:gradFill>
                  <a:gsLst>
                    <a:gs pos="0">
                      <a:schemeClr val="tx1"/>
                    </a:gs>
                    <a:gs pos="86000">
                      <a:schemeClr val="tx1"/>
                    </a:gs>
                  </a:gsLst>
                  <a:lin ang="5400000" scaled="0"/>
                </a:gradFill>
                <a:latin typeface="Segoe Light" pitchFamily="34" charset="0"/>
              </a:rPr>
              <a:t>http://msdn.microsoft.com </a:t>
            </a: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Informal Agenda</a:t>
            </a:r>
            <a:endParaRPr lang="en-GB" dirty="0"/>
          </a:p>
        </p:txBody>
      </p:sp>
      <p:sp>
        <p:nvSpPr>
          <p:cNvPr id="3" name="Content Placeholder 2"/>
          <p:cNvSpPr>
            <a:spLocks noGrp="1"/>
          </p:cNvSpPr>
          <p:nvPr>
            <p:ph idx="1"/>
          </p:nvPr>
        </p:nvSpPr>
        <p:spPr>
          <a:xfrm>
            <a:off x="480960" y="1429096"/>
            <a:ext cx="11147562" cy="3180871"/>
          </a:xfrm>
        </p:spPr>
        <p:txBody>
          <a:bodyPr/>
          <a:lstStyle/>
          <a:p>
            <a:r>
              <a:rPr lang="en-GB" dirty="0" smtClean="0"/>
              <a:t>F# and Internet-Scale Data Integration</a:t>
            </a:r>
          </a:p>
          <a:p>
            <a:endParaRPr lang="en-GB" dirty="0"/>
          </a:p>
          <a:p>
            <a:r>
              <a:rPr lang="en-GB" dirty="0" smtClean="0"/>
              <a:t>Demos!</a:t>
            </a:r>
          </a:p>
          <a:p>
            <a:pPr marL="0" indent="0">
              <a:buNone/>
            </a:pPr>
            <a:endParaRPr lang="en-GB" dirty="0" smtClean="0"/>
          </a:p>
          <a:p>
            <a:r>
              <a:rPr lang="en-GB" dirty="0" smtClean="0"/>
              <a:t>A tour of the F# </a:t>
            </a:r>
            <a:r>
              <a:rPr lang="en-GB" dirty="0" err="1" smtClean="0"/>
              <a:t>exosystem</a:t>
            </a:r>
            <a:r>
              <a:rPr lang="en-GB" dirty="0" smtClean="0"/>
              <a:t> for data-science</a:t>
            </a:r>
          </a:p>
        </p:txBody>
      </p:sp>
    </p:spTree>
    <p:extLst>
      <p:ext uri="{BB962C8B-B14F-4D97-AF65-F5344CB8AC3E}">
        <p14:creationId xmlns:p14="http://schemas.microsoft.com/office/powerpoint/2010/main" val="223686371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719618" y="1105469"/>
            <a:ext cx="7792872" cy="4421874"/>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endParaRPr lang="en-GB" sz="36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752" y="2738104"/>
            <a:ext cx="1600104" cy="1108318"/>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3480113" y="0"/>
            <a:ext cx="1489669" cy="6974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405226" y="2038946"/>
            <a:ext cx="1059044" cy="53438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3847284" y="1208934"/>
            <a:ext cx="755330" cy="119307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865536" y="793846"/>
            <a:ext cx="148623"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8858" y="1715781"/>
            <a:ext cx="1476366"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3026065" y="885769"/>
            <a:ext cx="1642437"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737" y="1105469"/>
            <a:ext cx="1314328" cy="49724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005864" y="72181"/>
            <a:ext cx="188102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2076415" y="3841676"/>
            <a:ext cx="1747115" cy="85037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7731" y="4353499"/>
            <a:ext cx="105317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2527" y="4266863"/>
            <a:ext cx="1962151"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9667" y="6153867"/>
            <a:ext cx="14097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7142" y="5538485"/>
            <a:ext cx="1857376"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1340" y="5060617"/>
            <a:ext cx="238125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52529" y="5618799"/>
            <a:ext cx="22193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1965" y="6330986"/>
            <a:ext cx="1703281" cy="52860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63282" y="4786154"/>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463283" y="5238467"/>
            <a:ext cx="294785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117728" y="3928311"/>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8469679" y="1172838"/>
            <a:ext cx="864536" cy="6498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049535" y="4522774"/>
            <a:ext cx="273093" cy="116307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6211860" y="4500608"/>
            <a:ext cx="336065" cy="12074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63502"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9" tIns="45702" rIns="91409" bIns="45702"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15900" y="-47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9" tIns="45702" rIns="91409" bIns="45702"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68303" y="1476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9" tIns="45702" rIns="91409" bIns="45702"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520702" y="300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9" tIns="45702" rIns="91409" bIns="45702"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3464267" y="6095052"/>
            <a:ext cx="1792978" cy="688380"/>
          </a:xfrm>
          <a:prstGeom prst="rect">
            <a:avLst/>
          </a:prstGeom>
        </p:spPr>
      </p:pic>
      <p:sp>
        <p:nvSpPr>
          <p:cNvPr id="83" name="TextBox 82"/>
          <p:cNvSpPr txBox="1"/>
          <p:nvPr/>
        </p:nvSpPr>
        <p:spPr>
          <a:xfrm>
            <a:off x="3751246" y="5868099"/>
            <a:ext cx="1715213" cy="323165"/>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3621" y="749289"/>
            <a:ext cx="111918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119814" y="3497758"/>
            <a:ext cx="94897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11857" y="5735999"/>
            <a:ext cx="720688" cy="857962"/>
          </a:xfrm>
          <a:prstGeom prst="rect">
            <a:avLst/>
          </a:prstGeom>
        </p:spPr>
      </p:pic>
      <p:cxnSp>
        <p:nvCxnSpPr>
          <p:cNvPr id="94" name="Straight Arrow Connector 93"/>
          <p:cNvCxnSpPr/>
          <p:nvPr/>
        </p:nvCxnSpPr>
        <p:spPr>
          <a:xfrm flipH="1" flipV="1">
            <a:off x="7942998" y="4097586"/>
            <a:ext cx="1569493" cy="7076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618186" y="1676686"/>
            <a:ext cx="1839670"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7356143" y="4353500"/>
            <a:ext cx="736979" cy="8035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8719667" y="2015912"/>
            <a:ext cx="1106558" cy="3707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907677" y="3328482"/>
            <a:ext cx="173925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8872076" y="3422304"/>
            <a:ext cx="924279" cy="959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7498697" y="514511"/>
            <a:ext cx="749125"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63283" y="2265530"/>
            <a:ext cx="144892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719619" y="2604085"/>
            <a:ext cx="1120743" cy="3496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768227" y="4075423"/>
            <a:ext cx="1521460" cy="102889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9889772" y="2573331"/>
            <a:ext cx="1408462"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8689796" y="2896496"/>
            <a:ext cx="1003419" cy="475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300255" y="184822"/>
            <a:ext cx="179536" cy="323165"/>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463283" y="229005"/>
            <a:ext cx="11147562" cy="747897"/>
          </a:xfrm>
        </p:spPr>
        <p:txBody>
          <a:bodyPr/>
          <a:lstStyle/>
          <a:p>
            <a:r>
              <a:rPr lang="en-GB" dirty="0" smtClean="0"/>
              <a:t>New think…</a:t>
            </a:r>
            <a:endParaRPr lang="en-GB" dirty="0"/>
          </a:p>
        </p:txBody>
      </p:sp>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2" y="977557"/>
            <a:ext cx="11171635" cy="3739485"/>
          </a:xfrm>
        </p:spPr>
        <p:txBody>
          <a:bodyPr/>
          <a:lstStyle/>
          <a:p>
            <a:pPr algn="ctr"/>
            <a:r>
              <a:rPr lang="en-GB" dirty="0" smtClean="0"/>
              <a:t/>
            </a:r>
            <a:br>
              <a:rPr lang="en-GB" dirty="0" smtClean="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334593482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2" y="977557"/>
            <a:ext cx="11171635" cy="5318379"/>
          </a:xfrm>
        </p:spPr>
        <p:txBody>
          <a:bodyPr/>
          <a:lstStyle/>
          <a:p>
            <a:r>
              <a:rPr lang="en-US" sz="4800" dirty="0" smtClean="0"/>
              <a:t/>
            </a:r>
            <a:br>
              <a:rPr lang="en-US" sz="4800" dirty="0" smtClean="0"/>
            </a:br>
            <a:r>
              <a:rPr lang="en-US" sz="4800" dirty="0" smtClean="0"/>
              <a:t>Interoperable languages </a:t>
            </a:r>
            <a:r>
              <a:rPr lang="en-US" sz="4800" b="1" dirty="0" smtClean="0"/>
              <a:t>remove entire phases from the analytical software development process</a:t>
            </a:r>
            <a:r>
              <a:rPr lang="en-US" sz="4800" dirty="0" smtClean="0"/>
              <a:t/>
            </a:r>
            <a:br>
              <a:rPr lang="en-US" sz="4800" dirty="0" smtClean="0"/>
            </a:br>
            <a:r>
              <a:rPr lang="en-US" sz="4800" dirty="0" smtClean="0"/>
              <a:t/>
            </a:r>
            <a:br>
              <a:rPr lang="en-US" sz="4800" dirty="0" smtClean="0"/>
            </a:br>
            <a:r>
              <a:rPr lang="en-US" sz="4800" dirty="0" smtClean="0"/>
              <a:t>No R </a:t>
            </a:r>
            <a:r>
              <a:rPr lang="en-US" sz="4800" dirty="0" smtClean="0">
                <a:sym typeface="Wingdings" pitchFamily="2" charset="2"/>
              </a:rPr>
              <a:t> C#</a:t>
            </a:r>
            <a:br>
              <a:rPr lang="en-US" sz="4800" dirty="0" smtClean="0">
                <a:sym typeface="Wingdings" pitchFamily="2" charset="2"/>
              </a:rPr>
            </a:br>
            <a:r>
              <a:rPr lang="en-US" sz="4800" dirty="0" smtClean="0">
                <a:sym typeface="Wingdings" pitchFamily="2" charset="2"/>
              </a:rPr>
              <a:t>No </a:t>
            </a:r>
            <a:r>
              <a:rPr lang="en-US" sz="4800" dirty="0" err="1" smtClean="0">
                <a:sym typeface="Wingdings" pitchFamily="2" charset="2"/>
              </a:rPr>
              <a:t>Mathematica</a:t>
            </a:r>
            <a:r>
              <a:rPr lang="en-US" sz="4800" dirty="0" smtClean="0">
                <a:sym typeface="Wingdings" pitchFamily="2" charset="2"/>
              </a:rPr>
              <a:t>  C++</a:t>
            </a:r>
            <a:r>
              <a:rPr lang="en-US" sz="4800" dirty="0" smtClean="0"/>
              <a:t/>
            </a:r>
            <a:br>
              <a:rPr lang="en-US" sz="4800" dirty="0" smtClean="0"/>
            </a:br>
            <a:endParaRPr lang="en-US" sz="4800" dirty="0"/>
          </a:p>
        </p:txBody>
      </p:sp>
    </p:spTree>
    <p:extLst>
      <p:ext uri="{BB962C8B-B14F-4D97-AF65-F5344CB8AC3E}">
        <p14:creationId xmlns:p14="http://schemas.microsoft.com/office/powerpoint/2010/main" val="328162021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2" y="977558"/>
            <a:ext cx="11171635" cy="4487382"/>
          </a:xfrm>
        </p:spPr>
        <p:txBody>
          <a:bodyPr/>
          <a:lstStyle/>
          <a:p>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392230157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747897"/>
          </a:xfrm>
        </p:spPr>
        <p:txBody>
          <a:bodyPr/>
          <a:lstStyle/>
          <a:p>
            <a:r>
              <a:rPr lang="en-GB" dirty="0" smtClean="0"/>
              <a:t>The F# </a:t>
            </a:r>
            <a:r>
              <a:rPr lang="en-GB" dirty="0" err="1" smtClean="0"/>
              <a:t>Exosystem</a:t>
            </a:r>
            <a:r>
              <a:rPr lang="en-GB" dirty="0" smtClean="0"/>
              <a:t> for Data Science</a:t>
            </a:r>
            <a:endParaRPr lang="en-GB" dirty="0"/>
          </a:p>
        </p:txBody>
      </p:sp>
    </p:spTree>
    <p:extLst>
      <p:ext uri="{BB962C8B-B14F-4D97-AF65-F5344CB8AC3E}">
        <p14:creationId xmlns:p14="http://schemas.microsoft.com/office/powerpoint/2010/main" val="362704769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nuget.org</a:t>
            </a:r>
            <a:r>
              <a:rPr lang="en-GB" dirty="0" smtClean="0"/>
              <a:t> </a:t>
            </a:r>
            <a:endParaRPr lang="en-GB" dirty="0"/>
          </a:p>
        </p:txBody>
      </p:sp>
    </p:spTree>
    <p:extLst>
      <p:ext uri="{BB962C8B-B14F-4D97-AF65-F5344CB8AC3E}">
        <p14:creationId xmlns:p14="http://schemas.microsoft.com/office/powerpoint/2010/main" val="186515037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3088538"/>
          </a:xfrm>
        </p:spPr>
        <p:txBody>
          <a:bodyPr/>
          <a:lstStyle/>
          <a:p>
            <a:r>
              <a:rPr lang="en-GB" sz="11500" b="1" dirty="0"/>
              <a:t>11,500</a:t>
            </a:r>
            <a:r>
              <a:rPr lang="en-GB" dirty="0" smtClean="0"/>
              <a:t> unique packages</a:t>
            </a:r>
            <a:br>
              <a:rPr lang="en-GB" dirty="0" smtClean="0"/>
            </a:br>
            <a:r>
              <a:rPr lang="en-GB" dirty="0"/>
              <a:t/>
            </a:r>
            <a:br>
              <a:rPr lang="en-GB" dirty="0"/>
            </a:br>
            <a:r>
              <a:rPr lang="en-GB" dirty="0" smtClean="0"/>
              <a:t>Windows, Mac, Linux</a:t>
            </a:r>
            <a:endParaRPr lang="en-GB" dirty="0"/>
          </a:p>
        </p:txBody>
      </p:sp>
    </p:spTree>
    <p:extLst>
      <p:ext uri="{BB962C8B-B14F-4D97-AF65-F5344CB8AC3E}">
        <p14:creationId xmlns:p14="http://schemas.microsoft.com/office/powerpoint/2010/main" val="298831930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www.nuget.org</a:t>
            </a:r>
            <a:endParaRPr lang="en-GB" dirty="0"/>
          </a:p>
        </p:txBody>
      </p:sp>
      <p:pic>
        <p:nvPicPr>
          <p:cNvPr id="3" name="Picture 22" descr="http://brandonzeider.me/wp-content/uploads/2011/06/Nuget-600x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423" y="956643"/>
            <a:ext cx="9734750" cy="48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87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602" y="368139"/>
            <a:ext cx="10789877" cy="1523846"/>
          </a:xfrm>
        </p:spPr>
        <p:txBody>
          <a:bodyPr/>
          <a:lstStyle/>
          <a:p>
            <a:r>
              <a:rPr lang="en-GB" dirty="0" smtClean="0"/>
              <a:t>Learn more</a:t>
            </a:r>
            <a:endParaRPr lang="en-GB" dirty="0"/>
          </a:p>
        </p:txBody>
      </p:sp>
      <p:sp>
        <p:nvSpPr>
          <p:cNvPr id="3" name="Title 1"/>
          <p:cNvSpPr txBox="1">
            <a:spLocks/>
          </p:cNvSpPr>
          <p:nvPr/>
        </p:nvSpPr>
        <p:spPr>
          <a:xfrm>
            <a:off x="837601" y="3433389"/>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600" dirty="0"/>
          </a:p>
          <a:p>
            <a:endParaRPr lang="en-GB" sz="3600" dirty="0" smtClean="0"/>
          </a:p>
          <a:p>
            <a:endParaRPr lang="en-GB" sz="3600" dirty="0" smtClean="0"/>
          </a:p>
          <a:p>
            <a:endParaRPr lang="en-GB" sz="3600" dirty="0"/>
          </a:p>
          <a:p>
            <a:r>
              <a:rPr lang="en-GB" sz="3600" dirty="0" smtClean="0">
                <a:hlinkClick r:id="rId2"/>
              </a:rPr>
              <a:t>fsharp.org/math</a:t>
            </a:r>
            <a:r>
              <a:rPr lang="en-GB" sz="3600" dirty="0" smtClean="0"/>
              <a:t> </a:t>
            </a:r>
            <a:endParaRPr lang="en-GB" sz="3600" dirty="0"/>
          </a:p>
          <a:p>
            <a:r>
              <a:rPr lang="en-GB" sz="3600" dirty="0" smtClean="0">
                <a:hlinkClick r:id="rId3"/>
              </a:rPr>
              <a:t>fsharp.org/data-science</a:t>
            </a:r>
            <a:r>
              <a:rPr lang="en-GB" sz="3600" dirty="0" smtClean="0"/>
              <a:t>    </a:t>
            </a:r>
            <a:endParaRPr lang="en-GB" sz="3600" dirty="0"/>
          </a:p>
          <a:p>
            <a:r>
              <a:rPr lang="en-GB" sz="3600" dirty="0" smtClean="0">
                <a:hlinkClick r:id="rId4"/>
              </a:rPr>
              <a:t>fsharp.org/machine-learning</a:t>
            </a:r>
            <a:endParaRPr lang="en-GB" sz="3600" dirty="0" smtClean="0"/>
          </a:p>
          <a:p>
            <a:r>
              <a:rPr lang="en-GB" sz="3600" dirty="0" smtClean="0">
                <a:hlinkClick r:id="rId5"/>
              </a:rPr>
              <a:t>fsharp.org/cloud</a:t>
            </a:r>
            <a:endParaRPr lang="en-GB" sz="3600" dirty="0" smtClean="0"/>
          </a:p>
          <a:p>
            <a:r>
              <a:rPr lang="en-GB" sz="3600" dirty="0" smtClean="0">
                <a:hlinkClick r:id="rId6"/>
              </a:rPr>
              <a:t>fsharp.org/data-access</a:t>
            </a:r>
            <a:r>
              <a:rPr lang="en-GB" sz="3600" dirty="0" smtClean="0"/>
              <a:t> </a:t>
            </a:r>
          </a:p>
          <a:p>
            <a:endParaRPr lang="en-GB" sz="3600" dirty="0"/>
          </a:p>
          <a:p>
            <a:endParaRPr lang="en-GB" sz="3600" dirty="0" smtClean="0"/>
          </a:p>
          <a:p>
            <a:r>
              <a:rPr lang="en-GB" sz="3600" dirty="0" smtClean="0"/>
              <a:t>   </a:t>
            </a:r>
            <a:endParaRPr lang="en-GB" sz="3600" dirty="0"/>
          </a:p>
          <a:p>
            <a:r>
              <a:rPr lang="en-GB" sz="3600" dirty="0" smtClean="0"/>
              <a:t> </a:t>
            </a:r>
          </a:p>
        </p:txBody>
      </p:sp>
    </p:spTree>
    <p:extLst>
      <p:ext uri="{BB962C8B-B14F-4D97-AF65-F5344CB8AC3E}">
        <p14:creationId xmlns:p14="http://schemas.microsoft.com/office/powerpoint/2010/main" val="105435274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747897"/>
          </a:xfrm>
        </p:spPr>
        <p:txBody>
          <a:bodyPr/>
          <a:lstStyle/>
          <a:p>
            <a:pPr algn="ctr"/>
            <a:r>
              <a:rPr lang="en-GB" dirty="0" smtClean="0">
                <a:latin typeface="Segoe Light" charset="0"/>
              </a:rPr>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601" y="900402"/>
            <a:ext cx="10789877" cy="1523846"/>
          </a:xfrm>
        </p:spPr>
        <p:txBody>
          <a:bodyPr/>
          <a:lstStyle/>
          <a:p>
            <a:r>
              <a:rPr lang="en-GB" dirty="0" smtClean="0"/>
              <a:t>F# is Open Source</a:t>
            </a:r>
            <a:br>
              <a:rPr lang="en-GB" dirty="0" smtClean="0"/>
            </a:br>
            <a:r>
              <a:rPr lang="en-GB" dirty="0" smtClean="0"/>
              <a:t>F# is Cross Platform</a:t>
            </a:r>
            <a:br>
              <a:rPr lang="en-GB" dirty="0" smtClean="0"/>
            </a:br>
            <a:endParaRPr lang="en-GB" dirty="0"/>
          </a:p>
        </p:txBody>
      </p:sp>
      <p:sp>
        <p:nvSpPr>
          <p:cNvPr id="3" name="Title 1"/>
          <p:cNvSpPr txBox="1">
            <a:spLocks/>
          </p:cNvSpPr>
          <p:nvPr/>
        </p:nvSpPr>
        <p:spPr>
          <a:xfrm>
            <a:off x="837600" y="3965652"/>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600" dirty="0"/>
          </a:p>
          <a:p>
            <a:endParaRPr lang="en-GB" sz="3600" dirty="0" smtClean="0"/>
          </a:p>
          <a:p>
            <a:endParaRPr lang="en-GB" sz="3600" dirty="0" smtClean="0">
              <a:hlinkClick r:id="rId2"/>
            </a:endParaRPr>
          </a:p>
          <a:p>
            <a:endParaRPr lang="en-GB" sz="3600" dirty="0">
              <a:hlinkClick r:id="rId2"/>
            </a:endParaRPr>
          </a:p>
          <a:p>
            <a:endParaRPr lang="en-GB" sz="3600" dirty="0" smtClean="0">
              <a:hlinkClick r:id="rId3"/>
            </a:endParaRPr>
          </a:p>
          <a:p>
            <a:endParaRPr lang="en-GB" sz="3600" dirty="0" smtClean="0"/>
          </a:p>
          <a:p>
            <a:r>
              <a:rPr lang="en-GB" sz="3600" dirty="0" smtClean="0">
                <a:hlinkClick r:id="rId4"/>
              </a:rPr>
              <a:t>fsharp.org/use/mac</a:t>
            </a:r>
            <a:endParaRPr lang="en-GB" sz="3600" dirty="0"/>
          </a:p>
          <a:p>
            <a:r>
              <a:rPr lang="en-GB" sz="3600" dirty="0" smtClean="0">
                <a:hlinkClick r:id="rId5"/>
              </a:rPr>
              <a:t>fsharp.org/use/</a:t>
            </a:r>
            <a:r>
              <a:rPr lang="en-GB" sz="3600" dirty="0" err="1" smtClean="0">
                <a:hlinkClick r:id="rId5"/>
              </a:rPr>
              <a:t>linux</a:t>
            </a:r>
            <a:endParaRPr lang="en-GB" sz="3600" dirty="0"/>
          </a:p>
          <a:p>
            <a:r>
              <a:rPr lang="en-GB" sz="3600" dirty="0" smtClean="0">
                <a:hlinkClick r:id="rId6"/>
              </a:rPr>
              <a:t>fsharp.org/use/android</a:t>
            </a:r>
            <a:endParaRPr lang="en-GB" sz="3600" dirty="0"/>
          </a:p>
          <a:p>
            <a:r>
              <a:rPr lang="en-GB" sz="3600" dirty="0" smtClean="0">
                <a:hlinkClick r:id="rId7"/>
              </a:rPr>
              <a:t>fsharp.org/use/</a:t>
            </a:r>
            <a:r>
              <a:rPr lang="en-GB" sz="3600" dirty="0" err="1" smtClean="0">
                <a:hlinkClick r:id="rId7"/>
              </a:rPr>
              <a:t>ios</a:t>
            </a:r>
            <a:r>
              <a:rPr lang="en-GB" sz="3600" dirty="0" smtClean="0"/>
              <a:t> </a:t>
            </a:r>
            <a:endParaRPr lang="en-GB" sz="3600" dirty="0"/>
          </a:p>
          <a:p>
            <a:endParaRPr lang="en-GB" sz="3600" dirty="0"/>
          </a:p>
          <a:p>
            <a:endParaRPr lang="en-GB" sz="3600" dirty="0"/>
          </a:p>
          <a:p>
            <a:endParaRPr lang="en-GB" sz="3600" dirty="0" smtClean="0"/>
          </a:p>
          <a:p>
            <a:r>
              <a:rPr lang="en-GB" sz="3600" dirty="0" smtClean="0"/>
              <a:t>   </a:t>
            </a:r>
            <a:endParaRPr lang="en-GB" sz="3600" dirty="0"/>
          </a:p>
          <a:p>
            <a:r>
              <a:rPr lang="en-GB" sz="3600" dirty="0" smtClean="0"/>
              <a:t> </a:t>
            </a:r>
          </a:p>
        </p:txBody>
      </p:sp>
    </p:spTree>
    <p:extLst>
      <p:ext uri="{BB962C8B-B14F-4D97-AF65-F5344CB8AC3E}">
        <p14:creationId xmlns:p14="http://schemas.microsoft.com/office/powerpoint/2010/main" val="17384867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1495794"/>
          </a:xfrm>
        </p:spPr>
        <p:txBody>
          <a:bodyPr/>
          <a:lstStyle/>
          <a:p>
            <a:r>
              <a:rPr lang="en-GB" b="1" dirty="0">
                <a:hlinkClick r:id="rId2"/>
              </a:rPr>
              <a:t>How F# Learned to Stop Worrying and Love the Data</a:t>
            </a:r>
            <a:endParaRPr lang="en-GB" dirty="0"/>
          </a:p>
        </p:txBody>
      </p:sp>
    </p:spTree>
    <p:extLst>
      <p:ext uri="{BB962C8B-B14F-4D97-AF65-F5344CB8AC3E}">
        <p14:creationId xmlns:p14="http://schemas.microsoft.com/office/powerpoint/2010/main" val="91764758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Auto-complete for Data, in the Language</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800" y="1341078"/>
            <a:ext cx="8450954" cy="45292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60515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a:t>
            </a:r>
            <a:r>
              <a:rPr lang="en-GB" dirty="0" err="1" smtClean="0"/>
              <a:t>WorldBank</a:t>
            </a:r>
            <a:endParaRPr lang="en-GB" dirty="0"/>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257" y="1487606"/>
            <a:ext cx="8807355" cy="4954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89794" y="5040239"/>
            <a:ext cx="737381" cy="323165"/>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34</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35</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42"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36</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11"/>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37</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13"/>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38</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457144" y="1544269"/>
            <a:ext cx="11278217" cy="39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39</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6"/>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49"/>
            <a:ext cx="11171635" cy="1495794"/>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The world is information-rich</a:t>
            </a:r>
            <a:endParaRPr lang="en-GB" dirty="0">
              <a:latin typeface="Segoe Light" charset="0"/>
            </a:endParaRPr>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40</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048" y="1425473"/>
            <a:ext cx="11013357" cy="4578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41</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457147" y="1540418"/>
            <a:ext cx="11209467" cy="408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42</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800"/>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43</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57146" y="1417944"/>
            <a:ext cx="11404377" cy="393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44</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050"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45</a:t>
            </a:fld>
            <a:endParaRPr lang="en-GB">
              <a:solidFill>
                <a:srgbClr val="FFFFFF"/>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477" b="8116"/>
          <a:stretch/>
        </p:blipFill>
        <p:spPr bwMode="auto">
          <a:xfrm>
            <a:off x="343136" y="1829223"/>
            <a:ext cx="11538429" cy="2580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02/05/2013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46</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049" y="1428328"/>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519045" y="1448144"/>
            <a:ext cx="11147562" cy="2517612"/>
          </a:xfrm>
        </p:spPr>
        <p:txBody>
          <a:bodyPr/>
          <a:lstStyle/>
          <a:p>
            <a:r>
              <a:rPr lang="en-GB" sz="2900" dirty="0"/>
              <a:t>Open source community provider for </a:t>
            </a:r>
            <a:r>
              <a:rPr lang="en-GB" sz="2900" dirty="0" err="1"/>
              <a:t>interop</a:t>
            </a:r>
            <a:r>
              <a:rPr lang="en-GB" sz="2900" dirty="0"/>
              <a:t> with R</a:t>
            </a:r>
          </a:p>
          <a:p>
            <a:endParaRPr lang="en-GB" sz="2900" dirty="0"/>
          </a:p>
          <a:p>
            <a:pPr lvl="1"/>
            <a:r>
              <a:rPr lang="en-GB" sz="2400" dirty="0"/>
              <a:t>discovers installed R packages</a:t>
            </a:r>
          </a:p>
          <a:p>
            <a:pPr lvl="1"/>
            <a:r>
              <a:rPr lang="en-GB" sz="2400" dirty="0"/>
              <a:t>Access &gt; 2,000 R packages</a:t>
            </a:r>
          </a:p>
          <a:p>
            <a:pPr lvl="1"/>
            <a:r>
              <a:rPr lang="en-GB" sz="2400" dirty="0"/>
              <a:t>projects them as .NET namespaces </a:t>
            </a:r>
          </a:p>
          <a:p>
            <a:pPr lvl="1"/>
            <a:r>
              <a:rPr lang="en-GB" sz="2400" dirty="0"/>
              <a:t>underneath the parent namespace </a:t>
            </a:r>
            <a:r>
              <a:rPr lang="en-GB" sz="2400" dirty="0" err="1"/>
              <a:t>RProvider</a:t>
            </a:r>
            <a:endParaRPr lang="en-GB" sz="2400" dirty="0"/>
          </a:p>
        </p:txBody>
      </p:sp>
      <p:sp>
        <p:nvSpPr>
          <p:cNvPr id="7" name="TextBox 6"/>
          <p:cNvSpPr txBox="1"/>
          <p:nvPr/>
        </p:nvSpPr>
        <p:spPr>
          <a:xfrm>
            <a:off x="8843750" y="174781"/>
            <a:ext cx="1414875"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2320120" y="4435522"/>
            <a:ext cx="6373504" cy="2088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R</a:t>
            </a:r>
            <a:endParaRPr lang="en-GB" dirty="0"/>
          </a:p>
        </p:txBody>
      </p:sp>
    </p:spTree>
    <p:extLst>
      <p:ext uri="{BB962C8B-B14F-4D97-AF65-F5344CB8AC3E}">
        <p14:creationId xmlns:p14="http://schemas.microsoft.com/office/powerpoint/2010/main" val="40826466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 to Matt..</a:t>
            </a:r>
            <a:endParaRPr lang="en-GB" dirty="0"/>
          </a:p>
        </p:txBody>
      </p:sp>
    </p:spTree>
    <p:extLst>
      <p:ext uri="{BB962C8B-B14F-4D97-AF65-F5344CB8AC3E}">
        <p14:creationId xmlns:p14="http://schemas.microsoft.com/office/powerpoint/2010/main" val="266260284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47897"/>
          </a:xfrm>
        </p:spPr>
        <p:txBody>
          <a:bodyPr/>
          <a:lstStyle/>
          <a:p>
            <a:r>
              <a:rPr lang="en-GB" dirty="0" smtClean="0">
                <a:latin typeface="Segoe Light" charset="0"/>
              </a:rPr>
              <a:t>The Information Revolution</a:t>
            </a:r>
            <a:endParaRPr lang="en-GB" dirty="0">
              <a:latin typeface="Segoe Light" charset="0"/>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41" y="1594244"/>
            <a:ext cx="9789263" cy="46174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167763152"/>
              </p:ext>
            </p:extLst>
          </p:nvPr>
        </p:nvGraphicFramePr>
        <p:xfrm>
          <a:off x="3515445" y="1222187"/>
          <a:ext cx="7293961" cy="43969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602" y="368139"/>
            <a:ext cx="10789877" cy="1523846"/>
          </a:xfrm>
        </p:spPr>
        <p:txBody>
          <a:bodyPr/>
          <a:lstStyle/>
          <a:p>
            <a:r>
              <a:rPr lang="en-GB" dirty="0" smtClean="0"/>
              <a:t>Learn more</a:t>
            </a:r>
            <a:endParaRPr lang="en-GB" dirty="0"/>
          </a:p>
        </p:txBody>
      </p:sp>
      <p:sp>
        <p:nvSpPr>
          <p:cNvPr id="3" name="Title 1"/>
          <p:cNvSpPr txBox="1">
            <a:spLocks/>
          </p:cNvSpPr>
          <p:nvPr/>
        </p:nvSpPr>
        <p:spPr>
          <a:xfrm>
            <a:off x="837601" y="3433389"/>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600" dirty="0"/>
          </a:p>
          <a:p>
            <a:endParaRPr lang="en-GB" sz="3600" dirty="0" smtClean="0"/>
          </a:p>
          <a:p>
            <a:endParaRPr lang="en-GB" sz="3600" dirty="0" smtClean="0"/>
          </a:p>
          <a:p>
            <a:endParaRPr lang="en-GB" sz="3600" dirty="0"/>
          </a:p>
          <a:p>
            <a:r>
              <a:rPr lang="en-GB" sz="3600" dirty="0" smtClean="0">
                <a:hlinkClick r:id="rId2"/>
              </a:rPr>
              <a:t>tryfsharp.org</a:t>
            </a:r>
          </a:p>
          <a:p>
            <a:endParaRPr lang="en-GB" sz="3600" dirty="0">
              <a:hlinkClick r:id="rId2"/>
            </a:endParaRPr>
          </a:p>
          <a:p>
            <a:r>
              <a:rPr lang="en-GB" sz="3600" dirty="0" smtClean="0">
                <a:hlinkClick r:id="rId2"/>
              </a:rPr>
              <a:t>fsharp.org/math</a:t>
            </a:r>
            <a:r>
              <a:rPr lang="en-GB" sz="3600" dirty="0" smtClean="0"/>
              <a:t> </a:t>
            </a:r>
            <a:endParaRPr lang="en-GB" sz="3600" dirty="0"/>
          </a:p>
          <a:p>
            <a:r>
              <a:rPr lang="en-GB" sz="3600" dirty="0" smtClean="0">
                <a:hlinkClick r:id="rId3"/>
              </a:rPr>
              <a:t>fsharp.org/data-science</a:t>
            </a:r>
            <a:r>
              <a:rPr lang="en-GB" sz="3600" dirty="0" smtClean="0"/>
              <a:t>    </a:t>
            </a:r>
            <a:endParaRPr lang="en-GB" sz="3600" dirty="0"/>
          </a:p>
          <a:p>
            <a:r>
              <a:rPr lang="en-GB" sz="3600" dirty="0" smtClean="0">
                <a:hlinkClick r:id="rId4"/>
              </a:rPr>
              <a:t>fsharp.org/machine-learning</a:t>
            </a:r>
            <a:endParaRPr lang="en-GB" sz="3600" dirty="0" smtClean="0"/>
          </a:p>
          <a:p>
            <a:r>
              <a:rPr lang="en-GB" sz="3600" dirty="0" smtClean="0">
                <a:hlinkClick r:id="rId5"/>
              </a:rPr>
              <a:t>fsharp.org/cloud</a:t>
            </a:r>
            <a:endParaRPr lang="en-GB" sz="3600" dirty="0" smtClean="0"/>
          </a:p>
          <a:p>
            <a:r>
              <a:rPr lang="en-GB" sz="3600" dirty="0" smtClean="0">
                <a:hlinkClick r:id="rId6"/>
              </a:rPr>
              <a:t>fsharp.org/data-access</a:t>
            </a:r>
            <a:r>
              <a:rPr lang="en-GB" sz="3600" dirty="0" smtClean="0"/>
              <a:t> </a:t>
            </a:r>
          </a:p>
          <a:p>
            <a:endParaRPr lang="en-GB" sz="3600" dirty="0"/>
          </a:p>
          <a:p>
            <a:endParaRPr lang="en-GB" sz="3600" dirty="0" smtClean="0"/>
          </a:p>
          <a:p>
            <a:r>
              <a:rPr lang="en-GB" sz="3600" dirty="0" smtClean="0"/>
              <a:t>   </a:t>
            </a:r>
            <a:endParaRPr lang="en-GB" sz="3600" dirty="0"/>
          </a:p>
          <a:p>
            <a:r>
              <a:rPr lang="en-GB" sz="3600" dirty="0" smtClean="0"/>
              <a:t> </a:t>
            </a:r>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
            </a:r>
            <a:br>
              <a:rPr lang="en-GB" dirty="0" smtClean="0"/>
            </a:br>
            <a:r>
              <a:rPr lang="en-GB" dirty="0"/>
              <a:t/>
            </a:r>
            <a:br>
              <a:rPr lang="en-GB" dirty="0"/>
            </a:br>
            <a:r>
              <a:rPr lang="en-GB" dirty="0" smtClean="0"/>
              <a:t/>
            </a:r>
            <a:br>
              <a:rPr lang="en-GB" dirty="0" smtClean="0"/>
            </a:br>
            <a:r>
              <a:rPr lang="en-GB" sz="3700" dirty="0">
                <a:hlinkClick r:id="rId2"/>
              </a:rPr>
              <a:t>fsharp.org</a:t>
            </a:r>
            <a:r>
              <a:rPr lang="en-GB" sz="3700" dirty="0"/>
              <a:t> </a:t>
            </a:r>
            <a:br>
              <a:rPr lang="en-GB" sz="3700" dirty="0"/>
            </a:br>
            <a:r>
              <a:rPr lang="en-GB" sz="1900" dirty="0"/>
              <a:t/>
            </a:r>
            <a:br>
              <a:rPr lang="en-GB" sz="1900" dirty="0"/>
            </a:br>
            <a:r>
              <a:rPr lang="en-GB" sz="3700" dirty="0">
                <a:hlinkClick r:id="rId3"/>
              </a:rPr>
              <a:t>tryfsharp.org</a:t>
            </a:r>
            <a:r>
              <a:rPr lang="en-GB" sz="3700" dirty="0"/>
              <a:t> </a:t>
            </a:r>
            <a:br>
              <a:rPr lang="en-GB" sz="3700" dirty="0"/>
            </a:br>
            <a:r>
              <a:rPr lang="en-GB" sz="1900" dirty="0"/>
              <a:t/>
            </a:r>
            <a:br>
              <a:rPr lang="en-GB" sz="1900" dirty="0"/>
            </a:br>
            <a:r>
              <a:rPr lang="en-GB" sz="4300" dirty="0"/>
              <a:t> </a:t>
            </a:r>
            <a:r>
              <a:rPr lang="en-GB" dirty="0"/>
              <a:t/>
            </a:r>
            <a:br>
              <a:rPr lang="en-GB" dirty="0"/>
            </a:br>
            <a:r>
              <a:rPr lang="en-GB" sz="4300" dirty="0"/>
              <a:t/>
            </a:r>
            <a:br>
              <a:rPr lang="en-GB" sz="4300" dirty="0"/>
            </a:br>
            <a:r>
              <a:rPr lang="en-GB" dirty="0" smtClean="0"/>
              <a:t>Questions?</a:t>
            </a:r>
            <a:br>
              <a:rPr lang="en-GB" dirty="0" smtClean="0"/>
            </a:br>
            <a:r>
              <a:rPr lang="en-GB" sz="3700" dirty="0"/>
              <a:t/>
            </a:r>
            <a:br>
              <a:rPr lang="en-GB" sz="3700" dirty="0"/>
            </a:br>
            <a:endParaRPr lang="en-GB" sz="3700" dirty="0"/>
          </a:p>
        </p:txBody>
      </p:sp>
    </p:spTree>
    <p:extLst>
      <p:ext uri="{BB962C8B-B14F-4D97-AF65-F5344CB8AC3E}">
        <p14:creationId xmlns:p14="http://schemas.microsoft.com/office/powerpoint/2010/main" val="409193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3739485"/>
          </a:xfrm>
        </p:spPr>
        <p:txBody>
          <a:bodyPr/>
          <a:lstStyle/>
          <a:p>
            <a:r>
              <a:rPr lang="en-GB" dirty="0" smtClean="0"/>
              <a:t>Demo: Tsunami Scripting Tools</a:t>
            </a:r>
            <a:br>
              <a:rPr lang="en-GB" dirty="0" smtClean="0"/>
            </a:br>
            <a:r>
              <a:rPr lang="en-GB" dirty="0"/>
              <a:t/>
            </a:r>
            <a:br>
              <a:rPr lang="en-GB" dirty="0"/>
            </a:br>
            <a:r>
              <a:rPr lang="en-GB" dirty="0" smtClean="0">
                <a:hlinkClick r:id="rId2"/>
              </a:rPr>
              <a:t>http://tsunami.io</a:t>
            </a:r>
            <a:r>
              <a:rPr lang="en-GB" dirty="0" smtClean="0"/>
              <a:t/>
            </a:r>
            <a:br>
              <a:rPr lang="en-GB" dirty="0" smtClean="0"/>
            </a:br>
            <a:r>
              <a:rPr lang="en-GB" dirty="0"/>
              <a:t/>
            </a:r>
            <a:br>
              <a:rPr lang="en-GB" dirty="0"/>
            </a:br>
            <a:r>
              <a:rPr lang="en-GB" dirty="0" smtClean="0">
                <a:hlinkClick r:id="rId3"/>
              </a:rPr>
              <a:t>demo videos</a:t>
            </a:r>
            <a:endParaRPr lang="en-GB" dirty="0"/>
          </a:p>
        </p:txBody>
      </p:sp>
    </p:spTree>
    <p:extLst>
      <p:ext uri="{BB962C8B-B14F-4D97-AF65-F5344CB8AC3E}">
        <p14:creationId xmlns:p14="http://schemas.microsoft.com/office/powerpoint/2010/main" val="173721811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908489"/>
          </a:xfrm>
        </p:spPr>
        <p:txBody>
          <a:bodyPr/>
          <a:lstStyle/>
          <a:p>
            <a:r>
              <a:rPr lang="en-GB" dirty="0" smtClean="0"/>
              <a:t>Amazon Web Services .NET SDKs </a:t>
            </a:r>
            <a:br>
              <a:rPr lang="en-GB" dirty="0" smtClean="0"/>
            </a:br>
            <a:r>
              <a:rPr lang="en-GB" sz="4800" dirty="0"/>
              <a:t/>
            </a:r>
            <a:br>
              <a:rPr lang="en-GB" sz="4800" dirty="0"/>
            </a:br>
            <a:r>
              <a:rPr lang="en-GB" sz="3600" dirty="0">
                <a:hlinkClick r:id="rId2"/>
              </a:rPr>
              <a:t>http://aws.amazon.com/tools</a:t>
            </a:r>
            <a:r>
              <a:rPr lang="en-GB" sz="3600" dirty="0"/>
              <a:t> </a:t>
            </a:r>
            <a:br>
              <a:rPr lang="en-GB" sz="3600" dirty="0"/>
            </a:br>
            <a:r>
              <a:rPr lang="en-GB" sz="3600" dirty="0"/>
              <a:t/>
            </a:r>
            <a:br>
              <a:rPr lang="en-GB" sz="3600" dirty="0"/>
            </a:br>
            <a:r>
              <a:rPr lang="en-GB" sz="3600" dirty="0">
                <a:hlinkClick r:id="rId3"/>
              </a:rPr>
              <a:t>https://github.com/aws</a:t>
            </a:r>
            <a:r>
              <a:rPr lang="en-GB" sz="3600" dirty="0"/>
              <a:t> (Apache 2.0)</a:t>
            </a:r>
            <a:endParaRPr lang="en-GB" sz="4800" dirty="0"/>
          </a:p>
        </p:txBody>
      </p:sp>
      <p:sp>
        <p:nvSpPr>
          <p:cNvPr id="3" name="Text Placeholder 2"/>
          <p:cNvSpPr>
            <a:spLocks noGrp="1"/>
          </p:cNvSpPr>
          <p:nvPr>
            <p:ph type="body" idx="1"/>
          </p:nvPr>
        </p:nvSpPr>
        <p:spPr>
          <a:xfrm>
            <a:off x="519047" y="1448142"/>
            <a:ext cx="11147560" cy="540148"/>
          </a:xfrm>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487606" y="1351130"/>
            <a:ext cx="8939284" cy="49677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8"/>
            <a:ext cx="11147562" cy="2825389"/>
          </a:xfrm>
        </p:spPr>
        <p:txBody>
          <a:bodyPr/>
          <a:lstStyle/>
          <a:p>
            <a:r>
              <a:rPr lang="en-GB" dirty="0" smtClean="0"/>
              <a:t>Azure .NET SDKs</a:t>
            </a:r>
            <a:br>
              <a:rPr lang="en-GB" dirty="0" smtClean="0"/>
            </a:br>
            <a:r>
              <a:rPr lang="en-GB" dirty="0"/>
              <a:t/>
            </a:r>
            <a:br>
              <a:rPr lang="en-GB" dirty="0"/>
            </a:br>
            <a:r>
              <a:rPr lang="en-GB" sz="3200" dirty="0">
                <a:hlinkClick r:id="rId2"/>
              </a:rPr>
              <a:t>http://www.windowsazure.com</a:t>
            </a:r>
            <a:r>
              <a:rPr lang="en-GB" sz="3200" dirty="0"/>
              <a:t> </a:t>
            </a:r>
            <a:br>
              <a:rPr lang="en-GB" sz="3200" dirty="0"/>
            </a:br>
            <a:r>
              <a:rPr lang="en-GB" sz="3200" dirty="0"/>
              <a:t/>
            </a:r>
            <a:br>
              <a:rPr lang="en-GB" sz="3200" dirty="0"/>
            </a:br>
            <a:r>
              <a:rPr lang="en-GB" sz="3200" dirty="0">
                <a:hlinkClick r:id="rId3"/>
              </a:rPr>
              <a:t>https://github.com/WindowsAzure/</a:t>
            </a:r>
            <a:r>
              <a:rPr lang="en-GB" sz="3200" dirty="0"/>
              <a:t>  (Apache 2.0)</a:t>
            </a:r>
            <a:endParaRPr lang="en-GB" dirty="0"/>
          </a:p>
        </p:txBody>
      </p:sp>
      <p:sp>
        <p:nvSpPr>
          <p:cNvPr id="3" name="Text Placeholder 2"/>
          <p:cNvSpPr>
            <a:spLocks noGrp="1"/>
          </p:cNvSpPr>
          <p:nvPr>
            <p:ph type="body" idx="1"/>
          </p:nvPr>
        </p:nvSpPr>
        <p:spPr>
          <a:xfrm>
            <a:off x="519047" y="1448142"/>
            <a:ext cx="11147560" cy="540148"/>
          </a:xfrm>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10939" y="1255595"/>
            <a:ext cx="8720919" cy="51789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GPGPU Programming</a:t>
            </a:r>
            <a:endParaRPr lang="en-GB" dirty="0"/>
          </a:p>
        </p:txBody>
      </p:sp>
      <p:sp>
        <p:nvSpPr>
          <p:cNvPr id="3" name="Title 1"/>
          <p:cNvSpPr txBox="1">
            <a:spLocks/>
          </p:cNvSpPr>
          <p:nvPr/>
        </p:nvSpPr>
        <p:spPr>
          <a:xfrm>
            <a:off x="646531" y="4484265"/>
            <a:ext cx="11171635" cy="747897"/>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000" dirty="0"/>
              <a:t>search on </a:t>
            </a:r>
            <a:r>
              <a:rPr lang="en-GB" sz="4000" dirty="0" err="1"/>
              <a:t>nuget</a:t>
            </a:r>
            <a:r>
              <a:rPr lang="en-GB" sz="4000" dirty="0"/>
              <a:t> for GPU or CUDA!</a:t>
            </a:r>
          </a:p>
          <a:p>
            <a:r>
              <a:rPr lang="en-GB" sz="4000" dirty="0"/>
              <a:t>search on </a:t>
            </a:r>
            <a:r>
              <a:rPr lang="en-GB" sz="4000" dirty="0" err="1"/>
              <a:t>google</a:t>
            </a:r>
            <a:r>
              <a:rPr lang="en-GB" sz="4000" dirty="0"/>
              <a:t> for “C# GPGPU”</a:t>
            </a:r>
          </a:p>
        </p:txBody>
      </p:sp>
    </p:spTree>
    <p:extLst>
      <p:ext uri="{BB962C8B-B14F-4D97-AF65-F5344CB8AC3E}">
        <p14:creationId xmlns:p14="http://schemas.microsoft.com/office/powerpoint/2010/main" val="106584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el 1"/>
          <p:cNvSpPr>
            <a:spLocks noGrp="1"/>
          </p:cNvSpPr>
          <p:nvPr>
            <p:ph type="title"/>
          </p:nvPr>
        </p:nvSpPr>
        <p:spPr bwMode="auto">
          <a:xfrm>
            <a:off x="519045" y="228654"/>
            <a:ext cx="11147562" cy="8577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84" tIns="54392" rIns="108784" bIns="54392"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519045" y="1448144"/>
            <a:ext cx="11147562" cy="254128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84" tIns="54392" rIns="108784" bIns="54392" numCol="1" anchor="t" anchorCtr="0" compatLnSpc="1">
            <a:prstTxWarp prst="textNoShape">
              <a:avLst/>
            </a:prstTxWarp>
          </a:bodyPr>
          <a:lstStyle/>
          <a:p>
            <a:pPr>
              <a:defRPr/>
            </a:pPr>
            <a:r>
              <a:rPr lang="en-US" sz="2400" dirty="0">
                <a:latin typeface="Gotham Light" charset="0"/>
                <a:ea typeface="MS PGothic" charset="0"/>
                <a:cs typeface="Gotham Light" charset="0"/>
              </a:rPr>
              <a:t>Complete solution to develop CUDA accelerated GPU applications</a:t>
            </a:r>
          </a:p>
          <a:p>
            <a:pPr lvl="1">
              <a:defRPr/>
            </a:pPr>
            <a:r>
              <a:rPr lang="en-US" sz="2000" dirty="0">
                <a:latin typeface="Gotham Light" charset="0"/>
                <a:ea typeface="ＭＳ Ｐゴシック" charset="0"/>
                <a:cs typeface="Gotham Light" charset="0"/>
              </a:rPr>
              <a:t>Used “for real” in finance institutions</a:t>
            </a:r>
          </a:p>
          <a:p>
            <a:pPr lvl="1">
              <a:defRPr/>
            </a:pPr>
            <a:r>
              <a:rPr lang="en-US" sz="2000" dirty="0">
                <a:latin typeface="Gotham Light" charset="0"/>
                <a:ea typeface="ＭＳ Ｐゴシック" charset="0"/>
                <a:cs typeface="Gotham Light" charset="0"/>
              </a:rPr>
              <a:t>Based on LLVM and CUDA 5 technology</a:t>
            </a:r>
          </a:p>
          <a:p>
            <a:pPr lvl="1">
              <a:defRPr/>
            </a:pPr>
            <a:r>
              <a:rPr lang="en-US" sz="2000" dirty="0">
                <a:latin typeface="Gotham Light" charset="0"/>
                <a:ea typeface="ＭＳ Ｐゴシック" charset="0"/>
                <a:cs typeface="Gotham Light" charset="0"/>
              </a:rPr>
              <a:t>Uses F# code quotation</a:t>
            </a:r>
          </a:p>
          <a:p>
            <a:pPr lvl="1">
              <a:defRPr/>
            </a:pPr>
            <a:r>
              <a:rPr lang="en-US" sz="2000" dirty="0">
                <a:latin typeface="Gotham Light" charset="0"/>
                <a:ea typeface="ＭＳ Ｐゴシック" charset="0"/>
                <a:cs typeface="Gotham Light" charset="0"/>
              </a:rPr>
              <a:t>Source code solution</a:t>
            </a:r>
          </a:p>
          <a:p>
            <a:pPr lvl="1">
              <a:defRPr/>
            </a:pPr>
            <a:r>
              <a:rPr lang="en-US" sz="2000" dirty="0">
                <a:latin typeface="Gotham Light" charset="0"/>
                <a:ea typeface="ＭＳ Ｐゴシック" charset="0"/>
                <a:cs typeface="Gotham Light" charset="0"/>
              </a:rPr>
              <a:t>No wrappers, no post build process to transform IL code </a:t>
            </a:r>
          </a:p>
          <a:p>
            <a:pPr marL="0" indent="0">
              <a:buNone/>
              <a:defRPr/>
            </a:pPr>
            <a:endParaRPr lang="en-US" sz="2400" dirty="0">
              <a:latin typeface="Gotham Light" charset="0"/>
              <a:ea typeface="MS PGothic" charset="0"/>
              <a:cs typeface="Gotham Light" charset="0"/>
            </a:endParaRPr>
          </a:p>
        </p:txBody>
      </p:sp>
      <p:grpSp>
        <p:nvGrpSpPr>
          <p:cNvPr id="6148" name="Gruppierung 4"/>
          <p:cNvGrpSpPr>
            <a:grpSpLocks/>
          </p:cNvGrpSpPr>
          <p:nvPr/>
        </p:nvGrpSpPr>
        <p:grpSpPr bwMode="auto">
          <a:xfrm>
            <a:off x="522613" y="4240041"/>
            <a:ext cx="3290130" cy="888731"/>
            <a:chOff x="505722" y="3698939"/>
            <a:chExt cx="2468854" cy="88779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906443" y="3756612"/>
              <a:ext cx="1667411"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Dynamic code </a:t>
              </a:r>
            </a:p>
            <a:p>
              <a:pPr algn="ctr" defTabSz="1087950" eaLnBrk="1" fontAlgn="base" hangingPunct="1">
                <a:spcBef>
                  <a:spcPct val="0"/>
                </a:spcBef>
                <a:spcAft>
                  <a:spcPct val="0"/>
                </a:spcAft>
              </a:pPr>
              <a:r>
                <a:rPr lang="en-US" sz="2400">
                  <a:solidFill>
                    <a:srgbClr val="AAAAAA"/>
                  </a:solidFill>
                  <a:latin typeface="Gotham Book" charset="0"/>
                </a:rPr>
                <a:t>generation</a:t>
              </a:r>
            </a:p>
          </p:txBody>
        </p:sp>
      </p:grpSp>
      <p:grpSp>
        <p:nvGrpSpPr>
          <p:cNvPr id="6149" name="Gruppierung 5"/>
          <p:cNvGrpSpPr>
            <a:grpSpLocks/>
          </p:cNvGrpSpPr>
          <p:nvPr/>
        </p:nvGrpSpPr>
        <p:grpSpPr bwMode="auto">
          <a:xfrm>
            <a:off x="4428454" y="4240041"/>
            <a:ext cx="3290130" cy="888731"/>
            <a:chOff x="4472652" y="3330933"/>
            <a:chExt cx="2468854" cy="88779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879989" y="3388606"/>
              <a:ext cx="1654179"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GPU algorithm</a:t>
              </a:r>
            </a:p>
            <a:p>
              <a:pPr algn="ctr" defTabSz="1087950" eaLnBrk="1" fontAlgn="base" hangingPunct="1">
                <a:spcBef>
                  <a:spcPct val="0"/>
                </a:spcBef>
                <a:spcAft>
                  <a:spcPct val="0"/>
                </a:spcAft>
              </a:pPr>
              <a:r>
                <a:rPr lang="en-US" sz="2400">
                  <a:solidFill>
                    <a:srgbClr val="AAAAAA"/>
                  </a:solidFill>
                  <a:latin typeface="Gotham Book" charset="0"/>
                </a:rPr>
                <a:t>scripting</a:t>
              </a:r>
            </a:p>
          </p:txBody>
        </p:sp>
      </p:grpSp>
      <p:grpSp>
        <p:nvGrpSpPr>
          <p:cNvPr id="6150" name="Gruppierung 3"/>
          <p:cNvGrpSpPr>
            <a:grpSpLocks/>
          </p:cNvGrpSpPr>
          <p:nvPr/>
        </p:nvGrpSpPr>
        <p:grpSpPr bwMode="auto">
          <a:xfrm>
            <a:off x="8334294" y="4240054"/>
            <a:ext cx="3290130" cy="885169"/>
            <a:chOff x="2238612" y="5000241"/>
            <a:chExt cx="2468854" cy="884231"/>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665196" y="5054355"/>
              <a:ext cx="1615688"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Industry grade</a:t>
              </a:r>
            </a:p>
            <a:p>
              <a:pPr algn="ctr" defTabSz="1087950" eaLnBrk="1" fontAlgn="base" hangingPunct="1">
                <a:spcBef>
                  <a:spcPct val="0"/>
                </a:spcBef>
                <a:spcAft>
                  <a:spcPct val="0"/>
                </a:spcAft>
              </a:pPr>
              <a:r>
                <a:rPr lang="en-US" sz="2400">
                  <a:solidFill>
                    <a:srgbClr val="AAAAAA"/>
                  </a:solidFill>
                  <a:latin typeface="Gotham Book" charset="0"/>
                </a:rPr>
                <a:t>performance</a:t>
              </a:r>
            </a:p>
          </p:txBody>
        </p:sp>
      </p:grpSp>
      <p:grpSp>
        <p:nvGrpSpPr>
          <p:cNvPr id="6151" name="Gruppierung 25"/>
          <p:cNvGrpSpPr>
            <a:grpSpLocks/>
          </p:cNvGrpSpPr>
          <p:nvPr/>
        </p:nvGrpSpPr>
        <p:grpSpPr bwMode="auto">
          <a:xfrm>
            <a:off x="492992" y="5459528"/>
            <a:ext cx="3290130" cy="888731"/>
            <a:chOff x="505722" y="3698939"/>
            <a:chExt cx="2468854" cy="88779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1008692" y="3756612"/>
              <a:ext cx="1462924"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Rapid</a:t>
              </a:r>
            </a:p>
            <a:p>
              <a:pPr algn="ctr" defTabSz="1087950" eaLnBrk="1" fontAlgn="base" hangingPunct="1">
                <a:spcBef>
                  <a:spcPct val="0"/>
                </a:spcBef>
                <a:spcAft>
                  <a:spcPct val="0"/>
                </a:spcAft>
              </a:pPr>
              <a:r>
                <a:rPr lang="en-US" sz="2400">
                  <a:solidFill>
                    <a:srgbClr val="AAAAAA"/>
                  </a:solidFill>
                  <a:latin typeface="Gotham Book" charset="0"/>
                </a:rPr>
                <a:t>development</a:t>
              </a:r>
            </a:p>
          </p:txBody>
        </p:sp>
      </p:grpSp>
      <p:grpSp>
        <p:nvGrpSpPr>
          <p:cNvPr id="6152" name="Gruppierung 28"/>
          <p:cNvGrpSpPr>
            <a:grpSpLocks/>
          </p:cNvGrpSpPr>
          <p:nvPr/>
        </p:nvGrpSpPr>
        <p:grpSpPr bwMode="auto">
          <a:xfrm>
            <a:off x="4398832" y="5459528"/>
            <a:ext cx="3290130" cy="888731"/>
            <a:chOff x="4472652" y="3330933"/>
            <a:chExt cx="2468854" cy="88779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809023" y="3388606"/>
              <a:ext cx="1796117"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Solid framework</a:t>
              </a:r>
            </a:p>
            <a:p>
              <a:pPr algn="ctr" defTabSz="1087950" eaLnBrk="1" fontAlgn="base" hangingPunct="1">
                <a:spcBef>
                  <a:spcPct val="0"/>
                </a:spcBef>
                <a:spcAft>
                  <a:spcPct val="0"/>
                </a:spcAft>
              </a:pPr>
              <a:r>
                <a:rPr lang="en-US" sz="2400">
                  <a:solidFill>
                    <a:srgbClr val="AAAAAA"/>
                  </a:solidFill>
                  <a:latin typeface="Gotham Book" charset="0"/>
                </a:rPr>
                <a:t>for reusability</a:t>
              </a:r>
            </a:p>
          </p:txBody>
        </p:sp>
      </p:grpSp>
      <p:grpSp>
        <p:nvGrpSpPr>
          <p:cNvPr id="6153" name="Gruppierung 31"/>
          <p:cNvGrpSpPr>
            <a:grpSpLocks/>
          </p:cNvGrpSpPr>
          <p:nvPr/>
        </p:nvGrpSpPr>
        <p:grpSpPr bwMode="auto">
          <a:xfrm>
            <a:off x="8304673" y="5459540"/>
            <a:ext cx="3290130" cy="885169"/>
            <a:chOff x="2238612" y="5000241"/>
            <a:chExt cx="2468854" cy="884231"/>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529876" y="5054355"/>
              <a:ext cx="1886333"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Advanced CUDA</a:t>
              </a:r>
              <a:br>
                <a:rPr lang="en-US" sz="2400">
                  <a:solidFill>
                    <a:srgbClr val="AAAAAA"/>
                  </a:solidFill>
                  <a:latin typeface="Gotham Book" charset="0"/>
                </a:rPr>
              </a:br>
              <a:r>
                <a:rPr lang="en-US" sz="24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8580" y="1599041"/>
            <a:ext cx="4292007" cy="2309508"/>
          </a:xfrm>
          <a:prstGeom prst="rect">
            <a:avLst/>
          </a:prstGeom>
        </p:spPr>
      </p:pic>
    </p:spTree>
    <p:extLst>
      <p:ext uri="{BB962C8B-B14F-4D97-AF65-F5344CB8AC3E}">
        <p14:creationId xmlns:p14="http://schemas.microsoft.com/office/powerpoint/2010/main" val="80302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a:t>
            </a:r>
            <a:r>
              <a:rPr lang="en-US" b="1" dirty="0"/>
              <a:t>c</a:t>
            </a:r>
            <a:r>
              <a:rPr lang="en-US" b="1" dirty="0" smtClean="0"/>
              <a:t>ompany)</a:t>
            </a:r>
            <a:endParaRPr lang="en-US" b="1" dirty="0"/>
          </a:p>
        </p:txBody>
      </p:sp>
      <p:sp>
        <p:nvSpPr>
          <p:cNvPr id="4" name="Content Placeholder 3"/>
          <p:cNvSpPr>
            <a:spLocks noGrp="1"/>
          </p:cNvSpPr>
          <p:nvPr>
            <p:ph idx="1"/>
          </p:nvPr>
        </p:nvSpPr>
        <p:spPr>
          <a:xfrm>
            <a:off x="519045" y="1448134"/>
            <a:ext cx="11147562" cy="5171843"/>
          </a:xfrm>
        </p:spPr>
        <p:txBody>
          <a:bodyPr/>
          <a:lstStyle/>
          <a:p>
            <a:pPr marL="211618" indent="-211618">
              <a:buNone/>
            </a:pPr>
            <a:r>
              <a:rPr lang="en-GB" sz="3300" dirty="0">
                <a:latin typeface="+mj-lt"/>
              </a:rPr>
              <a:t>I have written </a:t>
            </a:r>
            <a:r>
              <a:rPr lang="en-GB" sz="3300" dirty="0">
                <a:solidFill>
                  <a:srgbClr val="00B050"/>
                </a:solidFill>
                <a:latin typeface="+mj-lt"/>
              </a:rPr>
              <a:t>an application to balance the national power generation schedule</a:t>
            </a:r>
            <a:r>
              <a:rPr lang="en-GB" sz="3300" dirty="0">
                <a:solidFill>
                  <a:schemeClr val="bg2">
                    <a:lumMod val="50000"/>
                  </a:schemeClr>
                </a:solidFill>
                <a:latin typeface="+mj-lt"/>
              </a:rPr>
              <a:t> </a:t>
            </a:r>
            <a:r>
              <a:rPr lang="en-GB" sz="3300" dirty="0">
                <a:latin typeface="+mj-lt"/>
              </a:rPr>
              <a:t>… for an energy company. </a:t>
            </a:r>
          </a:p>
          <a:p>
            <a:pPr marL="211618" indent="-211618">
              <a:buNone/>
            </a:pPr>
            <a:endParaRPr lang="en-GB" sz="3300" dirty="0">
              <a:latin typeface="+mj-lt"/>
            </a:endParaRPr>
          </a:p>
          <a:p>
            <a:pPr marL="211618" indent="-211618">
              <a:buNone/>
            </a:pPr>
            <a:r>
              <a:rPr lang="en-GB" sz="3300" dirty="0">
                <a:latin typeface="+mj-lt"/>
              </a:rPr>
              <a:t>...</a:t>
            </a:r>
            <a:r>
              <a:rPr lang="en-GB" sz="3300" dirty="0">
                <a:solidFill>
                  <a:srgbClr val="00B050"/>
                </a:solidFill>
                <a:latin typeface="+mj-lt"/>
              </a:rPr>
              <a:t>the calculation engine was written in F#</a:t>
            </a:r>
            <a:r>
              <a:rPr lang="en-GB" sz="3300" dirty="0">
                <a:latin typeface="+mj-lt"/>
              </a:rPr>
              <a:t>. </a:t>
            </a:r>
          </a:p>
          <a:p>
            <a:pPr marL="211618" indent="-211618">
              <a:buNone/>
            </a:pPr>
            <a:endParaRPr lang="en-GB" sz="3300" dirty="0">
              <a:latin typeface="+mj-lt"/>
            </a:endParaRPr>
          </a:p>
          <a:p>
            <a:pPr marL="211618" indent="-211618">
              <a:buNone/>
            </a:pPr>
            <a:r>
              <a:rPr lang="en-GB" sz="3300" dirty="0">
                <a:latin typeface="+mj-lt"/>
              </a:rPr>
              <a:t>The use of F# to </a:t>
            </a:r>
            <a:r>
              <a:rPr lang="en-GB" sz="3300" dirty="0">
                <a:solidFill>
                  <a:srgbClr val="00B050"/>
                </a:solidFill>
                <a:latin typeface="+mj-lt"/>
              </a:rPr>
              <a:t>address the complexity at the heart of this application</a:t>
            </a:r>
            <a:r>
              <a:rPr lang="en-GB" sz="3300" dirty="0">
                <a:solidFill>
                  <a:srgbClr val="FFFF00"/>
                </a:solidFill>
                <a:latin typeface="+mj-lt"/>
              </a:rPr>
              <a:t> </a:t>
            </a:r>
            <a:r>
              <a:rPr lang="en-GB" sz="3300" dirty="0">
                <a:latin typeface="+mj-lt"/>
              </a:rPr>
              <a:t>clearly demonstrates a sweet spot for the language … </a:t>
            </a:r>
            <a:r>
              <a:rPr lang="en-GB" sz="3300" dirty="0">
                <a:solidFill>
                  <a:srgbClr val="00B050"/>
                </a:solidFill>
                <a:latin typeface="+mj-lt"/>
              </a:rPr>
              <a:t>algorithmic analysis of large data sets</a:t>
            </a:r>
            <a:r>
              <a:rPr lang="en-GB" sz="3300" dirty="0">
                <a:latin typeface="+mj-lt"/>
              </a:rPr>
              <a:t>. </a:t>
            </a:r>
          </a:p>
          <a:p>
            <a:pPr marL="211618" indent="-211618">
              <a:buNone/>
            </a:pPr>
            <a:endParaRPr lang="en-GB" sz="3300" dirty="0">
              <a:latin typeface="+mj-lt"/>
            </a:endParaRPr>
          </a:p>
          <a:p>
            <a:pPr marL="211618" indent="-211618" algn="r">
              <a:buNone/>
            </a:pPr>
            <a:r>
              <a:rPr lang="en-GB" sz="3300" dirty="0">
                <a:latin typeface="+mj-lt"/>
              </a:rPr>
              <a:t>Simon Cousins (Eon </a:t>
            </a:r>
            <a:r>
              <a:rPr lang="en-GB" sz="3300" dirty="0" err="1">
                <a:latin typeface="+mj-lt"/>
              </a:rPr>
              <a:t>Powergen</a:t>
            </a:r>
            <a:r>
              <a:rPr lang="en-GB" sz="3300" dirty="0">
                <a:latin typeface="+mj-lt"/>
              </a:rPr>
              <a:t>)</a:t>
            </a:r>
          </a:p>
        </p:txBody>
      </p:sp>
      <p:sp>
        <p:nvSpPr>
          <p:cNvPr id="6" name="TextBox 5"/>
          <p:cNvSpPr txBox="1"/>
          <p:nvPr/>
        </p:nvSpPr>
        <p:spPr>
          <a:xfrm>
            <a:off x="585359" y="6263704"/>
            <a:ext cx="4326468" cy="400110"/>
          </a:xfrm>
          <a:prstGeom prst="rect">
            <a:avLst/>
          </a:prstGeom>
          <a:noFill/>
        </p:spPr>
        <p:txBody>
          <a:bodyPr wrap="square" lIns="0" tIns="0" rIns="0" bIns="0" rtlCol="0">
            <a:spAutoFit/>
          </a:bodyPr>
          <a:lstStyle/>
          <a:p>
            <a:r>
              <a:rPr lang="en-GB" sz="2600" b="1" dirty="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73938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company)</a:t>
            </a:r>
            <a:endParaRPr lang="en-US" b="1" dirty="0"/>
          </a:p>
        </p:txBody>
      </p:sp>
      <p:sp>
        <p:nvSpPr>
          <p:cNvPr id="3" name="Content Placeholder 2"/>
          <p:cNvSpPr>
            <a:spLocks noGrp="1"/>
          </p:cNvSpPr>
          <p:nvPr>
            <p:ph idx="1"/>
          </p:nvPr>
        </p:nvSpPr>
        <p:spPr>
          <a:xfrm>
            <a:off x="435042" y="956703"/>
            <a:ext cx="11171635" cy="5568440"/>
          </a:xfrm>
        </p:spPr>
        <p:txBody>
          <a:bodyPr numCol="2">
            <a:noAutofit/>
          </a:bodyPr>
          <a:lstStyle/>
          <a:p>
            <a:pPr marL="423235" indent="-309869">
              <a:buNone/>
            </a:pPr>
            <a:r>
              <a:rPr lang="en-GB" sz="3300" b="1" dirty="0">
                <a:solidFill>
                  <a:srgbClr val="00B050"/>
                </a:solidFill>
              </a:rPr>
              <a:t>Interoperation</a:t>
            </a:r>
            <a:r>
              <a:rPr lang="en-GB" sz="2400" dirty="0">
                <a:solidFill>
                  <a:srgbClr val="00B050"/>
                </a:solidFill>
              </a:rPr>
              <a:t> </a:t>
            </a:r>
            <a:r>
              <a:rPr lang="en-GB" sz="2400" dirty="0">
                <a:solidFill>
                  <a:schemeClr val="tx1"/>
                </a:solidFill>
              </a:rPr>
              <a:t>... </a:t>
            </a:r>
            <a:r>
              <a:rPr lang="en-GB" sz="2400" b="1" dirty="0">
                <a:solidFill>
                  <a:schemeClr val="tx1"/>
                </a:solidFill>
              </a:rPr>
              <a:t>Seamless. The C# programmer need never know</a:t>
            </a:r>
            <a:r>
              <a:rPr lang="en-GB" sz="2400" dirty="0">
                <a:solidFill>
                  <a:schemeClr val="tx1"/>
                </a:solidFill>
              </a:rPr>
              <a:t>.</a:t>
            </a:r>
          </a:p>
          <a:p>
            <a:pPr marL="423235" indent="-309869">
              <a:buNone/>
            </a:pPr>
            <a:endParaRPr lang="en-GB" sz="2400" dirty="0"/>
          </a:p>
          <a:p>
            <a:pPr marL="423235" indent="-309869">
              <a:buNone/>
            </a:pPr>
            <a:r>
              <a:rPr lang="en-GB" sz="3300" b="1" dirty="0">
                <a:solidFill>
                  <a:srgbClr val="00B050"/>
                </a:solidFill>
              </a:rPr>
              <a:t>Units of measure</a:t>
            </a:r>
            <a:r>
              <a:rPr lang="en-GB" sz="3300" dirty="0">
                <a:solidFill>
                  <a:srgbClr val="00B050"/>
                </a:solidFill>
              </a:rPr>
              <a:t> </a:t>
            </a:r>
            <a:r>
              <a:rPr lang="en-GB" sz="2400" dirty="0">
                <a:solidFill>
                  <a:schemeClr val="tx1"/>
                </a:solidFill>
              </a:rPr>
              <a:t>… a huge time saver...</a:t>
            </a:r>
            <a:r>
              <a:rPr lang="en-GB" sz="2400" b="1" dirty="0">
                <a:solidFill>
                  <a:schemeClr val="tx1"/>
                </a:solidFill>
              </a:rPr>
              <a:t>it eradicates a whole class of errors</a:t>
            </a:r>
            <a:r>
              <a:rPr lang="en-GB" sz="2400" dirty="0">
                <a:solidFill>
                  <a:schemeClr val="tx1"/>
                </a:solidFill>
              </a:rPr>
              <a:t>…</a:t>
            </a:r>
          </a:p>
          <a:p>
            <a:pPr marL="423235" indent="-309869">
              <a:buNone/>
            </a:pPr>
            <a:endParaRPr lang="en-GB" sz="2400" dirty="0"/>
          </a:p>
          <a:p>
            <a:pPr marL="423235" indent="-309869">
              <a:buNone/>
            </a:pPr>
            <a:r>
              <a:rPr lang="en-GB" sz="3300" b="1" dirty="0">
                <a:solidFill>
                  <a:srgbClr val="00B050"/>
                </a:solidFill>
              </a:rPr>
              <a:t>Exploratory programming</a:t>
            </a:r>
            <a:r>
              <a:rPr lang="en-GB" sz="2400" dirty="0">
                <a:solidFill>
                  <a:srgbClr val="00B050"/>
                </a:solidFill>
              </a:rPr>
              <a:t> </a:t>
            </a:r>
            <a:r>
              <a:rPr lang="en-GB" sz="2400" dirty="0">
                <a:solidFill>
                  <a:schemeClr val="tx1"/>
                </a:solidFill>
              </a:rPr>
              <a:t>…Working with F# Interactive allowed me to </a:t>
            </a:r>
            <a:r>
              <a:rPr lang="en-GB" sz="2400" b="1" dirty="0">
                <a:solidFill>
                  <a:schemeClr val="tx1"/>
                </a:solidFill>
              </a:rPr>
              <a:t>explore the solution space more effectively</a:t>
            </a:r>
            <a:r>
              <a:rPr lang="en-GB" sz="2400" dirty="0">
                <a:solidFill>
                  <a:schemeClr val="tx1"/>
                </a:solidFill>
              </a:rPr>
              <a:t>.</a:t>
            </a:r>
          </a:p>
          <a:p>
            <a:pPr marL="423235" indent="-309869">
              <a:buNone/>
            </a:pPr>
            <a:endParaRPr lang="en-GB" sz="2400" dirty="0"/>
          </a:p>
          <a:p>
            <a:pPr marL="423235" indent="-309869">
              <a:buNone/>
            </a:pPr>
            <a:r>
              <a:rPr lang="en-GB" sz="3300" b="1" dirty="0">
                <a:solidFill>
                  <a:srgbClr val="00B050"/>
                </a:solidFill>
              </a:rPr>
              <a:t>Unit testing</a:t>
            </a:r>
            <a:r>
              <a:rPr lang="en-GB" sz="3300" dirty="0">
                <a:solidFill>
                  <a:srgbClr val="00B050"/>
                </a:solidFill>
              </a:rPr>
              <a:t> </a:t>
            </a:r>
            <a:r>
              <a:rPr lang="en-GB" sz="2400" dirty="0">
                <a:solidFill>
                  <a:schemeClr val="tx1"/>
                </a:solidFill>
              </a:rPr>
              <a:t>…a joy to test.</a:t>
            </a:r>
            <a:r>
              <a:rPr lang="en-GB" sz="2400" b="1" dirty="0">
                <a:solidFill>
                  <a:schemeClr val="tx1"/>
                </a:solidFill>
              </a:rPr>
              <a:t> There are no complex time-dependent interactions to screw things up….</a:t>
            </a:r>
          </a:p>
          <a:p>
            <a:pPr marL="423235" indent="-309869">
              <a:buNone/>
            </a:pPr>
            <a:endParaRPr lang="en-GB" sz="2400" b="1" dirty="0">
              <a:solidFill>
                <a:schemeClr val="bg2">
                  <a:lumMod val="50000"/>
                </a:schemeClr>
              </a:solidFill>
            </a:endParaRPr>
          </a:p>
          <a:p>
            <a:pPr marL="423235" indent="-309869">
              <a:buNone/>
            </a:pPr>
            <a:endParaRPr lang="en-GB" sz="3300" dirty="0"/>
          </a:p>
          <a:p>
            <a:pPr marL="423235" indent="-309869">
              <a:buNone/>
            </a:pPr>
            <a:r>
              <a:rPr lang="en-GB" sz="3300" b="1" dirty="0">
                <a:solidFill>
                  <a:srgbClr val="00B050"/>
                </a:solidFill>
              </a:rPr>
              <a:t>Parallelism</a:t>
            </a:r>
            <a:r>
              <a:rPr lang="en-GB" sz="2400" dirty="0">
                <a:solidFill>
                  <a:srgbClr val="00B050"/>
                </a:solidFill>
              </a:rPr>
              <a:t> </a:t>
            </a:r>
            <a:r>
              <a:rPr lang="en-GB" sz="2400" dirty="0">
                <a:solidFill>
                  <a:schemeClr val="tx1"/>
                </a:solidFill>
              </a:rPr>
              <a:t>…The functional purity ... makes it ripe for exploiting </a:t>
            </a:r>
            <a:r>
              <a:rPr lang="en-GB" sz="2400" b="1" dirty="0">
                <a:solidFill>
                  <a:schemeClr val="tx1"/>
                </a:solidFill>
              </a:rPr>
              <a:t>the inherent parallelism in processing vectors of data</a:t>
            </a:r>
            <a:r>
              <a:rPr lang="en-GB" sz="2400" dirty="0">
                <a:solidFill>
                  <a:schemeClr val="tx1"/>
                </a:solidFill>
              </a:rPr>
              <a:t>. </a:t>
            </a:r>
          </a:p>
          <a:p>
            <a:pPr marL="423235" indent="-309869">
              <a:buNone/>
            </a:pPr>
            <a:endParaRPr lang="en-GB" sz="2400" b="1" dirty="0">
              <a:solidFill>
                <a:schemeClr val="bg2">
                  <a:lumMod val="50000"/>
                </a:schemeClr>
              </a:solidFill>
            </a:endParaRPr>
          </a:p>
          <a:p>
            <a:pPr marL="423235" indent="-309869">
              <a:buNone/>
            </a:pPr>
            <a:r>
              <a:rPr lang="en-GB" sz="3300" b="1" dirty="0">
                <a:solidFill>
                  <a:srgbClr val="00B050"/>
                </a:solidFill>
              </a:rPr>
              <a:t>Code reduction</a:t>
            </a:r>
            <a:r>
              <a:rPr lang="en-GB" sz="3300" b="1" dirty="0">
                <a:solidFill>
                  <a:schemeClr val="tx1"/>
                </a:solidFill>
              </a:rPr>
              <a:t>…</a:t>
            </a:r>
            <a:r>
              <a:rPr lang="en-GB" sz="3300" dirty="0">
                <a:solidFill>
                  <a:schemeClr val="tx1"/>
                </a:solidFill>
              </a:rPr>
              <a:t> </a:t>
            </a:r>
            <a:r>
              <a:rPr lang="en-GB" sz="2400" dirty="0">
                <a:solidFill>
                  <a:schemeClr val="tx1"/>
                </a:solidFill>
              </a:rPr>
              <a:t>… vectors and matrices…higher order functions eat these for breakfast with </a:t>
            </a:r>
            <a:r>
              <a:rPr lang="en-GB" sz="2400" b="1" dirty="0">
                <a:solidFill>
                  <a:schemeClr val="tx1"/>
                </a:solidFill>
              </a:rPr>
              <a:t>minimal fuss, minimal code. Beautiful.</a:t>
            </a:r>
          </a:p>
          <a:p>
            <a:pPr marL="423235" indent="-309869">
              <a:buNone/>
            </a:pPr>
            <a:endParaRPr lang="en-GB" sz="2400" b="1" dirty="0">
              <a:solidFill>
                <a:srgbClr val="FFFF00"/>
              </a:solidFill>
            </a:endParaRPr>
          </a:p>
          <a:p>
            <a:pPr marL="423235" indent="-309869">
              <a:buNone/>
            </a:pPr>
            <a:r>
              <a:rPr lang="en-GB" sz="3300" b="1" dirty="0">
                <a:solidFill>
                  <a:srgbClr val="00B050"/>
                </a:solidFill>
              </a:rPr>
              <a:t>Lack of bugs</a:t>
            </a:r>
            <a:r>
              <a:rPr lang="en-GB" sz="3300" b="1" dirty="0">
                <a:solidFill>
                  <a:schemeClr val="tx1"/>
                </a:solidFill>
              </a:rPr>
              <a:t>…</a:t>
            </a:r>
            <a:r>
              <a:rPr lang="en-GB" sz="2400" dirty="0">
                <a:solidFill>
                  <a:schemeClr val="tx1"/>
                </a:solidFill>
              </a:rPr>
              <a:t> Functional programming can feel strange.  .. once the type checker is satisfied </a:t>
            </a:r>
            <a:r>
              <a:rPr lang="en-GB" sz="2400" b="1" dirty="0">
                <a:solidFill>
                  <a:schemeClr val="tx1"/>
                </a:solidFill>
              </a:rPr>
              <a:t>that’s often it, it works</a:t>
            </a:r>
            <a:r>
              <a:rPr lang="en-GB" sz="2400" dirty="0">
                <a:solidFill>
                  <a:schemeClr val="tx1"/>
                </a:solidFill>
              </a:rPr>
              <a:t>. </a:t>
            </a:r>
          </a:p>
          <a:p>
            <a:pPr marL="423235" indent="-309869">
              <a:buNone/>
            </a:pPr>
            <a:endParaRPr lang="en-GB" sz="2400" dirty="0"/>
          </a:p>
        </p:txBody>
      </p:sp>
      <p:sp>
        <p:nvSpPr>
          <p:cNvPr id="4" name="Rectangular Callout 3"/>
          <p:cNvSpPr/>
          <p:nvPr/>
        </p:nvSpPr>
        <p:spPr bwMode="auto">
          <a:xfrm>
            <a:off x="4275388" y="1603385"/>
            <a:ext cx="2036559"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3354471" y="2961444"/>
            <a:ext cx="2585812"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3629101" y="4665948"/>
            <a:ext cx="2036559"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8910237" y="4348729"/>
            <a:ext cx="2036559"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a:gradFill>
                  <a:gsLst>
                    <a:gs pos="0">
                      <a:srgbClr val="FFFFFF"/>
                    </a:gs>
                    <a:gs pos="100000">
                      <a:srgbClr val="FFFFFF"/>
                    </a:gs>
                  </a:gsLst>
                  <a:lin ang="5400000" scaled="0"/>
                </a:gradFill>
                <a:latin typeface="Segoe Light" pitchFamily="34" charset="0"/>
              </a:rPr>
              <a:t>Correctness</a:t>
            </a:r>
            <a:endParaRPr lang="en-GB" sz="2900" b="1" dirty="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9491467" y="785776"/>
            <a:ext cx="1649658"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9023392" y="2526920"/>
            <a:ext cx="2585812"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5570332" y="316123"/>
            <a:ext cx="2585812"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3908481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43691"/>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programming is intensely</a:t>
            </a:r>
            <a:br>
              <a:rPr lang="en-GB" dirty="0" smtClean="0">
                <a:latin typeface="Segoe Light" charset="0"/>
              </a:rPr>
            </a:br>
            <a:r>
              <a:rPr lang="en-GB" dirty="0" smtClean="0">
                <a:latin typeface="Segoe Light" charset="0"/>
              </a:rPr>
              <a:t>information-rich</a:t>
            </a:r>
            <a:endParaRPr lang="en-GB" dirty="0">
              <a:latin typeface="Segoe Light"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47897"/>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519045" y="1448134"/>
            <a:ext cx="11147562" cy="54014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369404" y="1228842"/>
            <a:ext cx="6084801" cy="392956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4778006" y="2317017"/>
            <a:ext cx="6650026" cy="4062262"/>
          </a:xfrm>
          <a:prstGeom prst="rect">
            <a:avLst/>
          </a:prstGeom>
          <a:noFill/>
          <a:ln w="9525">
            <a:solidFill>
              <a:schemeClr val="bg1"/>
            </a:solidFill>
            <a:miter lim="800000"/>
            <a:headEnd/>
            <a:tailEnd/>
          </a:ln>
        </p:spPr>
      </p:pic>
      <p:sp>
        <p:nvSpPr>
          <p:cNvPr id="4" name="TextBox 3"/>
          <p:cNvSpPr txBox="1"/>
          <p:nvPr/>
        </p:nvSpPr>
        <p:spPr>
          <a:xfrm>
            <a:off x="585359" y="6263704"/>
            <a:ext cx="4326468" cy="400110"/>
          </a:xfrm>
          <a:prstGeom prst="rect">
            <a:avLst/>
          </a:prstGeom>
          <a:noFill/>
        </p:spPr>
        <p:txBody>
          <a:bodyPr wrap="square" lIns="0" tIns="0" rIns="0" bIns="0" rtlCol="0">
            <a:spAutoFit/>
          </a:bodyPr>
          <a:lstStyle/>
          <a:p>
            <a:r>
              <a:rPr lang="en-GB" sz="2600" b="1" dirty="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8708803" y="2038933"/>
            <a:ext cx="2585812" cy="556167"/>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2118898" y="950759"/>
            <a:ext cx="2585812" cy="556167"/>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555302" y="4070065"/>
            <a:ext cx="1649658" cy="556167"/>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10108677" y="3839181"/>
            <a:ext cx="2036559" cy="556167"/>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4945096" y="1412527"/>
            <a:ext cx="2036559" cy="556167"/>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118566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519045" y="1448137"/>
            <a:ext cx="11147562" cy="4864409"/>
          </a:xfrm>
        </p:spPr>
        <p:txBody>
          <a:bodyPr/>
          <a:lstStyle/>
          <a:p>
            <a:pPr marL="211618" indent="-211618">
              <a:buNone/>
            </a:pPr>
            <a:r>
              <a:rPr lang="en-GB" sz="2900" b="1" dirty="0"/>
              <a:t>I work for a large actuarial company...  …Despite adopting Agile/Scrum …the usual delays, complications and sometimes …failures.  </a:t>
            </a:r>
          </a:p>
          <a:p>
            <a:pPr marL="211618" indent="-211618">
              <a:buNone/>
            </a:pPr>
            <a:endParaRPr lang="en-GB" sz="2900" b="1" dirty="0">
              <a:latin typeface="+mj-lt"/>
            </a:endParaRPr>
          </a:p>
          <a:p>
            <a:pPr marL="211618" indent="-211618">
              <a:buNone/>
            </a:pPr>
            <a:r>
              <a:rPr lang="en-GB" sz="2900" b="1" dirty="0"/>
              <a:t>We used F#, and </a:t>
            </a:r>
            <a:r>
              <a:rPr lang="en-GB" sz="2900" b="1" dirty="0">
                <a:solidFill>
                  <a:srgbClr val="00B050"/>
                </a:solidFill>
              </a:rPr>
              <a:t>quickly</a:t>
            </a:r>
            <a:r>
              <a:rPr lang="en-GB" sz="2900" b="1" dirty="0"/>
              <a:t> created a system which would perform the necessary calculations </a:t>
            </a:r>
            <a:r>
              <a:rPr lang="en-GB" sz="2900" b="1" dirty="0">
                <a:solidFill>
                  <a:srgbClr val="00B050"/>
                </a:solidFill>
              </a:rPr>
              <a:t>highly efficiently, in parallel</a:t>
            </a:r>
            <a:r>
              <a:rPr lang="en-GB" sz="2900" b="1" dirty="0"/>
              <a:t>, and with </a:t>
            </a:r>
            <a:r>
              <a:rPr lang="en-GB" sz="2900" b="1" dirty="0">
                <a:solidFill>
                  <a:srgbClr val="00B050"/>
                </a:solidFill>
              </a:rPr>
              <a:t>a perfect match to the </a:t>
            </a:r>
            <a:r>
              <a:rPr lang="en-GB" sz="2900" b="1" dirty="0" err="1">
                <a:solidFill>
                  <a:srgbClr val="00B050"/>
                </a:solidFill>
              </a:rPr>
              <a:t>spreadsheet</a:t>
            </a:r>
            <a:r>
              <a:rPr lang="en-GB" sz="2900" b="1" dirty="0">
                <a:solidFill>
                  <a:srgbClr val="00B050"/>
                </a:solidFill>
              </a:rPr>
              <a:t> results</a:t>
            </a:r>
            <a:r>
              <a:rPr lang="en-GB" sz="2900" b="1" dirty="0"/>
              <a:t>.  </a:t>
            </a:r>
          </a:p>
          <a:p>
            <a:pPr marL="211618" indent="-211618">
              <a:buNone/>
            </a:pPr>
            <a:endParaRPr lang="en-GB" sz="2900" b="1" dirty="0">
              <a:latin typeface="+mj-lt"/>
            </a:endParaRPr>
          </a:p>
          <a:p>
            <a:pPr marL="211618" indent="-211618">
              <a:buNone/>
            </a:pPr>
            <a:r>
              <a:rPr lang="en-GB" sz="2900" b="1" dirty="0"/>
              <a:t>All of the advantages which are commonly touted for F# do play out in practice.  </a:t>
            </a:r>
            <a:r>
              <a:rPr lang="en-GB" sz="2900" b="1" i="1" dirty="0"/>
              <a:t>Immutability, Easy Parallelisation, Expressiveness, Testability, Conciseness, Flexibility, Productivity</a:t>
            </a:r>
          </a:p>
          <a:p>
            <a:pPr marL="211618" indent="-211618">
              <a:buNone/>
            </a:pPr>
            <a:r>
              <a:rPr lang="en-GB" sz="2900" b="1" i="1" dirty="0"/>
              <a:t>					[ Company name omitted ]</a:t>
            </a:r>
            <a:endParaRPr lang="en-GB" sz="2900" b="1" dirty="0"/>
          </a:p>
        </p:txBody>
      </p:sp>
      <p:sp>
        <p:nvSpPr>
          <p:cNvPr id="3" name="Rectangular Callout 2"/>
          <p:cNvSpPr/>
          <p:nvPr/>
        </p:nvSpPr>
        <p:spPr bwMode="auto">
          <a:xfrm>
            <a:off x="5964041" y="1662003"/>
            <a:ext cx="2585812" cy="556167"/>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9284769" y="2045322"/>
            <a:ext cx="1649658" cy="556167"/>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8758943" y="3874545"/>
            <a:ext cx="2036559" cy="556167"/>
          </a:xfrm>
          <a:prstGeom prst="wedgeRectCallout">
            <a:avLst>
              <a:gd name="adj1" fmla="val -185905"/>
              <a:gd name="adj2" fmla="val -5758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547717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1495794"/>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languages are information-sparse</a:t>
            </a:r>
            <a:endParaRPr lang="en-GB"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5631" y="4331650"/>
            <a:ext cx="5921729" cy="165656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08" tIns="54404" rIns="108808" bIns="54404" rtlCol="0" anchor="ctr"/>
          <a:lstStyle/>
          <a:p>
            <a:pPr algn="ctr"/>
            <a:endParaRPr lang="en-GB"/>
          </a:p>
        </p:txBody>
      </p:sp>
      <p:sp>
        <p:nvSpPr>
          <p:cNvPr id="2" name="Title 1"/>
          <p:cNvSpPr>
            <a:spLocks noGrp="1"/>
          </p:cNvSpPr>
          <p:nvPr>
            <p:ph type="title"/>
          </p:nvPr>
        </p:nvSpPr>
        <p:spPr/>
        <p:txBody>
          <a:bodyPr/>
          <a:lstStyle/>
          <a:p>
            <a:r>
              <a:rPr lang="en-GB" dirty="0" smtClean="0"/>
              <a:t>The developer’s perspective	</a:t>
            </a:r>
            <a:endParaRPr lang="en-GB" dirty="0"/>
          </a:p>
        </p:txBody>
      </p:sp>
      <p:sp>
        <p:nvSpPr>
          <p:cNvPr id="3" name="Content Placeholder 2"/>
          <p:cNvSpPr>
            <a:spLocks noGrp="1"/>
          </p:cNvSpPr>
          <p:nvPr>
            <p:ph idx="1"/>
          </p:nvPr>
        </p:nvSpPr>
        <p:spPr>
          <a:xfrm>
            <a:off x="609362" y="1600573"/>
            <a:ext cx="6635935" cy="4702826"/>
          </a:xfrm>
        </p:spPr>
        <p:txBody>
          <a:bodyPr/>
          <a:lstStyle/>
          <a:p>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8319" y="1701202"/>
            <a:ext cx="3276361" cy="2295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9" y="4366115"/>
            <a:ext cx="5249918" cy="1587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2797689"/>
          </a:xfrm>
        </p:spPr>
        <p:txBody>
          <a:bodyPr/>
          <a:lstStyle/>
          <a:p>
            <a:pPr algn="ctr"/>
            <a:r>
              <a:rPr lang="en-GB" dirty="0" smtClean="0">
                <a:latin typeface="Segoe Light" charset="0"/>
              </a:rPr>
              <a:t>We need to bring information </a:t>
            </a:r>
            <a:r>
              <a:rPr lang="en-GB" b="1" dirty="0" smtClean="0">
                <a:latin typeface="Segoe Light" charset="0"/>
              </a:rPr>
              <a:t>into</a:t>
            </a:r>
            <a:r>
              <a:rPr lang="en-GB" dirty="0" smtClean="0">
                <a:latin typeface="Segoe Light" charset="0"/>
              </a:rPr>
              <a:t> the language…</a:t>
            </a:r>
            <a:br>
              <a:rPr lang="en-GB" dirty="0" smtClean="0">
                <a:latin typeface="Segoe Light" charset="0"/>
              </a:rPr>
            </a:br>
            <a:r>
              <a:rPr lang="en-GB" dirty="0" smtClean="0">
                <a:latin typeface="Segoe Light" charset="0"/>
              </a:rPr>
              <a:t/>
            </a:r>
            <a:br>
              <a:rPr lang="en-GB" dirty="0" smtClean="0">
                <a:latin typeface="Segoe Light" charset="0"/>
              </a:rPr>
            </a:br>
            <a:r>
              <a:rPr lang="en-GB" sz="4000" dirty="0"/>
              <a:t>At </a:t>
            </a:r>
            <a:r>
              <a:rPr lang="en-GB" sz="4000" b="1" dirty="0"/>
              <a:t>internet-scale</a:t>
            </a:r>
            <a:r>
              <a:rPr lang="en-GB" sz="4000" dirty="0"/>
              <a:t>, </a:t>
            </a:r>
            <a:r>
              <a:rPr lang="en-GB" sz="4000" b="1" dirty="0"/>
              <a:t>strongly tooled</a:t>
            </a:r>
            <a:r>
              <a:rPr lang="en-GB" sz="4000" dirty="0"/>
              <a:t>, </a:t>
            </a:r>
            <a:r>
              <a:rPr lang="en-GB" sz="40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15940</TotalTime>
  <Words>888</Words>
  <Application>Microsoft Office PowerPoint</Application>
  <PresentationFormat>Custom</PresentationFormat>
  <Paragraphs>263</Paragraphs>
  <Slides>61</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61</vt:i4>
      </vt:variant>
    </vt:vector>
  </HeadingPairs>
  <TitlesOfParts>
    <vt:vector size="74" baseType="lpstr">
      <vt:lpstr>Arial</vt:lpstr>
      <vt:lpstr>Wingdings</vt:lpstr>
      <vt:lpstr>Segoe Light</vt:lpstr>
      <vt:lpstr>ＭＳ Ｐゴシック</vt:lpstr>
      <vt:lpstr>Gotham Light</vt:lpstr>
      <vt:lpstr>Interstate-Light</vt:lpstr>
      <vt:lpstr>Segoe UI</vt:lpstr>
      <vt:lpstr>Segoe UI Light</vt:lpstr>
      <vt:lpstr>Consolas</vt:lpstr>
      <vt:lpstr>Gotham Book</vt:lpstr>
      <vt:lpstr>FSharp-teched-europe-2010-v2</vt:lpstr>
      <vt:lpstr>White with Consolas font for code slides</vt:lpstr>
      <vt:lpstr>Metro Template-Template Blue</vt:lpstr>
      <vt:lpstr>A Bit About….  Data,     Information,        Data Science           and F#</vt:lpstr>
      <vt:lpstr>Informal Agenda</vt:lpstr>
      <vt:lpstr>F# is Open Source F# is Cross Platform </vt:lpstr>
      <vt:lpstr>Proposition 1 The world is information-rich</vt:lpstr>
      <vt:lpstr>The Information Revolution</vt:lpstr>
      <vt:lpstr>Proposition 2 Modern programming is intensely information-rich</vt:lpstr>
      <vt:lpstr>Proposition 3 Our languages are information-sparse</vt:lpstr>
      <vt:lpstr>The developer’s perspective </vt:lpstr>
      <vt:lpstr>We need to bring information into the language…  At internet-scale, strongly tooled, strongly typed</vt:lpstr>
      <vt:lpstr>But before we get into that…</vt:lpstr>
      <vt:lpstr>A strongly typed, data-immersive functional-first language  for….  simple code to solve complex problems</vt:lpstr>
      <vt:lpstr>data.Countries.Brazil.Indicators.``Population ages 0-14 (% of total)``</vt:lpstr>
      <vt:lpstr>type Rating = { UserId: int; DishId: int; Rating: int }</vt:lpstr>
      <vt:lpstr>let svd = data.Svd(true)  let U, S, Vt = svd.U(), svd.S(), svd.VT()  let reconstructed = U * S * Vt  let userToCategory = U * S   let categoryToDish = S * Vt </vt:lpstr>
      <vt:lpstr>10 Reasons Not to Use a Strongly Typed Functional Language</vt:lpstr>
      <vt:lpstr>F# at Kaggle</vt:lpstr>
      <vt:lpstr>PowerPoint Presentation</vt:lpstr>
      <vt:lpstr>Overview</vt:lpstr>
      <vt:lpstr>Overview</vt:lpstr>
      <vt:lpstr>New think…</vt:lpstr>
      <vt:lpstr> At the core of every functional-first language is this:  simple, correct, robust code for complex problems</vt:lpstr>
      <vt:lpstr> Interoperable languages remove entire phases from the analytical software development process  No R  C# No Mathematica  C++ </vt:lpstr>
      <vt:lpstr> Strongly-typed functional languages help analytical programmers tackle more complex problems  </vt:lpstr>
      <vt:lpstr>The F# Exosystem for Data Science</vt:lpstr>
      <vt:lpstr>nuget.org </vt:lpstr>
      <vt:lpstr>11,500 unique packages  Windows, Mac, Linux</vt:lpstr>
      <vt:lpstr>www.nuget.org</vt:lpstr>
      <vt:lpstr>Learn more</vt:lpstr>
      <vt:lpstr>Back to the main topic…</vt:lpstr>
      <vt:lpstr>How F# Learned to Stop Worrying and Love the Data</vt:lpstr>
      <vt:lpstr>Auto-complete for Data, in the Language</vt:lpstr>
      <vt:lpstr>Demo: F# to WorldBank</vt:lpstr>
      <vt:lpstr>All your types are belong to us….</vt:lpstr>
      <vt:lpstr>SQL</vt:lpstr>
      <vt:lpstr>CSV</vt:lpstr>
      <vt:lpstr>JSON</vt:lpstr>
      <vt:lpstr>XML</vt:lpstr>
      <vt:lpstr>OData</vt:lpstr>
      <vt:lpstr>Hadoop/Hive</vt:lpstr>
      <vt:lpstr>World Bank</vt:lpstr>
      <vt:lpstr>Azure Data Market</vt:lpstr>
      <vt:lpstr>WSDL</vt:lpstr>
      <vt:lpstr>WMI</vt:lpstr>
      <vt:lpstr>Freebase</vt:lpstr>
      <vt:lpstr>JavaScript/TypeScript</vt:lpstr>
      <vt:lpstr>R</vt:lpstr>
      <vt:lpstr>Update: RProvider</vt:lpstr>
      <vt:lpstr>Demo: F# to R</vt:lpstr>
      <vt:lpstr>Over to Matt..</vt:lpstr>
      <vt:lpstr>Learn more</vt:lpstr>
      <vt:lpstr>   fsharp.org   tryfsharp.org      Questions?  </vt:lpstr>
      <vt:lpstr>Demo: Tsunami Scripting Tools  http://tsunami.io  demo videos</vt:lpstr>
      <vt:lpstr>Tour: Cloud Programming</vt:lpstr>
      <vt:lpstr>Amazon Web Services .NET SDKs   http://aws.amazon.com/tools   https://github.com/aws (Apache 2.0)</vt:lpstr>
      <vt:lpstr>Azure .NET SDKs  http://www.windowsazure.com   https://github.com/WindowsAzure/  (Apache 2.0)</vt:lpstr>
      <vt:lpstr>Tour: GPGPU Programming</vt:lpstr>
      <vt:lpstr>Alea.cuBase</vt:lpstr>
      <vt:lpstr>Example (power company)</vt:lpstr>
      <vt:lpstr>Example (power company)</vt:lpstr>
      <vt:lpstr>Example #2/#3: F# in Finance</vt:lpstr>
      <vt:lpstr>Example #3: F# in Insurance</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340</cp:revision>
  <cp:lastPrinted>2010-05-11T05:02:34Z</cp:lastPrinted>
  <dcterms:created xsi:type="dcterms:W3CDTF">2010-11-09T11:20:14Z</dcterms:created>
  <dcterms:modified xsi:type="dcterms:W3CDTF">2013-05-02T12:17:22Z</dcterms:modified>
  <cp:category>TechEd Europe 2010</cp:category>
</cp:coreProperties>
</file>